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106" d="100"/>
          <a:sy n="106" d="100"/>
        </p:scale>
        <p:origin x="-11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E5CC0B-A07D-457F-B48E-934C6D9E3EB9}"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5CC0B-A07D-457F-B48E-934C6D9E3EB9}"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5CC0B-A07D-457F-B48E-934C6D9E3EB9}"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5CC0B-A07D-457F-B48E-934C6D9E3EB9}"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5CC0B-A07D-457F-B48E-934C6D9E3EB9}"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E5CC0B-A07D-457F-B48E-934C6D9E3EB9}" type="datetimeFigureOut">
              <a:rPr lang="en-US" smtClean="0"/>
              <a:pPr/>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E5CC0B-A07D-457F-B48E-934C6D9E3EB9}" type="datetimeFigureOut">
              <a:rPr lang="en-US" smtClean="0"/>
              <a:pPr/>
              <a:t>5/30/2014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E5CC0B-A07D-457F-B48E-934C6D9E3EB9}" type="datetimeFigureOut">
              <a:rPr lang="en-US" smtClean="0"/>
              <a:pPr/>
              <a:t>5/30/2014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5CC0B-A07D-457F-B48E-934C6D9E3EB9}" type="datetimeFigureOut">
              <a:rPr lang="en-US" smtClean="0"/>
              <a:pPr/>
              <a:t>5/30/2014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5CC0B-A07D-457F-B48E-934C6D9E3EB9}" type="datetimeFigureOut">
              <a:rPr lang="en-US" smtClean="0"/>
              <a:pPr/>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5CC0B-A07D-457F-B48E-934C6D9E3EB9}" type="datetimeFigureOut">
              <a:rPr lang="en-US" smtClean="0"/>
              <a:pPr/>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2F7ED-A605-4F29-B8E7-3C69837007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5CC0B-A07D-457F-B48E-934C6D9E3EB9}" type="datetimeFigureOut">
              <a:rPr lang="en-US" smtClean="0"/>
              <a:pPr/>
              <a:t>5/30/2014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2F7ED-A605-4F29-B8E7-3C69837007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47800"/>
          </a:xfrm>
        </p:spPr>
        <p:txBody>
          <a:bodyPr>
            <a:normAutofit/>
          </a:bodyPr>
          <a:lstStyle/>
          <a:p>
            <a:r>
              <a:rPr lang="en-US" sz="5400" b="1" dirty="0" smtClean="0">
                <a:solidFill>
                  <a:schemeClr val="accent4">
                    <a:lumMod val="50000"/>
                  </a:schemeClr>
                </a:solidFill>
                <a:effectLst>
                  <a:outerShdw blurRad="38100" dist="38100" dir="2700000" algn="tl">
                    <a:srgbClr val="000000">
                      <a:alpha val="43137"/>
                    </a:srgbClr>
                  </a:outerShdw>
                </a:effectLst>
                <a:latin typeface="Curlz MT" pitchFamily="82" charset="0"/>
              </a:rPr>
              <a:t>SEMINAR</a:t>
            </a:r>
            <a:r>
              <a:rPr lang="ro-RO" sz="5400" b="1" dirty="0" smtClean="0">
                <a:solidFill>
                  <a:schemeClr val="accent4">
                    <a:lumMod val="50000"/>
                  </a:schemeClr>
                </a:solidFill>
                <a:effectLst>
                  <a:outerShdw blurRad="38100" dist="38100" dir="2700000" algn="tl">
                    <a:srgbClr val="000000">
                      <a:alpha val="43137"/>
                    </a:srgbClr>
                  </a:outerShdw>
                </a:effectLst>
                <a:latin typeface="Curlz MT" pitchFamily="82" charset="0"/>
              </a:rPr>
              <a:t>UL</a:t>
            </a:r>
            <a:r>
              <a:rPr lang="en-US" sz="5400" b="1" dirty="0" smtClean="0">
                <a:solidFill>
                  <a:schemeClr val="accent4">
                    <a:lumMod val="50000"/>
                  </a:schemeClr>
                </a:solidFill>
                <a:effectLst>
                  <a:outerShdw blurRad="38100" dist="38100" dir="2700000" algn="tl">
                    <a:srgbClr val="000000">
                      <a:alpha val="43137"/>
                    </a:srgbClr>
                  </a:outerShdw>
                </a:effectLst>
                <a:latin typeface="Curlz MT" pitchFamily="82" charset="0"/>
              </a:rPr>
              <a:t> DESTINULUI</a:t>
            </a:r>
            <a:endParaRPr lang="en-US" sz="5400" b="1" dirty="0">
              <a:solidFill>
                <a:schemeClr val="accent4">
                  <a:lumMod val="50000"/>
                </a:schemeClr>
              </a:solidFill>
              <a:effectLst>
                <a:outerShdw blurRad="38100" dist="38100" dir="2700000" algn="tl">
                  <a:srgbClr val="000000">
                    <a:alpha val="43137"/>
                  </a:srgbClr>
                </a:outerShdw>
              </a:effectLst>
              <a:latin typeface="Curlz MT" pitchFamily="82" charset="0"/>
            </a:endParaRPr>
          </a:p>
        </p:txBody>
      </p:sp>
      <p:pic>
        <p:nvPicPr>
          <p:cNvPr id="1026" name="Picture 2" descr="C:\Users\Val\Pictures\destiny seminar.png"/>
          <p:cNvPicPr>
            <a:picLocks noChangeAspect="1" noChangeArrowheads="1"/>
          </p:cNvPicPr>
          <p:nvPr/>
        </p:nvPicPr>
        <p:blipFill>
          <a:blip r:embed="rId2" cstate="print"/>
          <a:srcRect/>
          <a:stretch>
            <a:fillRect/>
          </a:stretch>
        </p:blipFill>
        <p:spPr bwMode="auto">
          <a:xfrm>
            <a:off x="1295400" y="1143000"/>
            <a:ext cx="6509321" cy="4037139"/>
          </a:xfrm>
          <a:prstGeom prst="rect">
            <a:avLst/>
          </a:prstGeom>
          <a:noFill/>
        </p:spPr>
      </p:pic>
      <p:sp>
        <p:nvSpPr>
          <p:cNvPr id="5" name="TextBox 4"/>
          <p:cNvSpPr txBox="1"/>
          <p:nvPr/>
        </p:nvSpPr>
        <p:spPr>
          <a:xfrm>
            <a:off x="0" y="5334000"/>
            <a:ext cx="9144000" cy="430887"/>
          </a:xfrm>
          <a:prstGeom prst="rect">
            <a:avLst/>
          </a:prstGeom>
          <a:noFill/>
        </p:spPr>
        <p:txBody>
          <a:bodyPr wrap="square" rtlCol="0">
            <a:spAutoFit/>
          </a:bodyPr>
          <a:lstStyle/>
          <a:p>
            <a:pPr algn="ctr"/>
            <a:r>
              <a:rPr lang="ro-RO" sz="2200" b="1" dirty="0" smtClean="0"/>
              <a:t>Născuți din Cuvântul lui Dumnezeu și acum fiind schimbați în Chipul Său.</a:t>
            </a:r>
            <a:endParaRPr lang="en-US" sz="2200" b="1" dirty="0"/>
          </a:p>
        </p:txBody>
      </p:sp>
      <p:sp>
        <p:nvSpPr>
          <p:cNvPr id="6" name="TextBox 5"/>
          <p:cNvSpPr txBox="1"/>
          <p:nvPr/>
        </p:nvSpPr>
        <p:spPr>
          <a:xfrm>
            <a:off x="0" y="5879068"/>
            <a:ext cx="9144000" cy="369332"/>
          </a:xfrm>
          <a:prstGeom prst="rect">
            <a:avLst/>
          </a:prstGeom>
          <a:noFill/>
        </p:spPr>
        <p:txBody>
          <a:bodyPr wrap="square" rtlCol="0">
            <a:spAutoFit/>
          </a:bodyPr>
          <a:lstStyle/>
          <a:p>
            <a:pPr algn="ctr"/>
            <a:r>
              <a:rPr lang="ro-RO" b="1" dirty="0" smtClean="0"/>
              <a:t>Vino și primește revelația crescândă a identității tale de fiu de Dumnezeu.</a:t>
            </a:r>
            <a:endParaRPr lang="en-US" b="1" dirty="0"/>
          </a:p>
        </p:txBody>
      </p:sp>
      <p:sp>
        <p:nvSpPr>
          <p:cNvPr id="7" name="TextBox 6"/>
          <p:cNvSpPr txBox="1"/>
          <p:nvPr/>
        </p:nvSpPr>
        <p:spPr>
          <a:xfrm>
            <a:off x="0" y="6324600"/>
            <a:ext cx="9144000" cy="400110"/>
          </a:xfrm>
          <a:prstGeom prst="rect">
            <a:avLst/>
          </a:prstGeom>
          <a:noFill/>
        </p:spPr>
        <p:txBody>
          <a:bodyPr wrap="square" rtlCol="0">
            <a:spAutoFit/>
          </a:bodyPr>
          <a:lstStyle/>
          <a:p>
            <a:pPr algn="ctr"/>
            <a:r>
              <a:rPr lang="ro-RO" sz="2000" b="1" dirty="0" smtClean="0"/>
              <a:t>Isus va manifesta mai mult din viața Lui în tine...</a:t>
            </a:r>
            <a:endParaRPr lang="en-US"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65238"/>
          </a:xfrm>
        </p:spPr>
        <p:txBody>
          <a:bodyPr>
            <a:normAutofit fontScale="90000"/>
          </a:bodyPr>
          <a:lstStyle/>
          <a:p>
            <a:r>
              <a:rPr lang="ro-RO" b="1" u="sng" dirty="0" smtClean="0"/>
              <a:t>MERGÂND ÎNAINTE SPRE DESĂVÂRȘIRE</a:t>
            </a:r>
            <a:endParaRPr lang="en-US" dirty="0"/>
          </a:p>
        </p:txBody>
      </p:sp>
      <p:sp>
        <p:nvSpPr>
          <p:cNvPr id="3" name="Content Placeholder 2"/>
          <p:cNvSpPr>
            <a:spLocks noGrp="1"/>
          </p:cNvSpPr>
          <p:nvPr>
            <p:ph idx="1"/>
          </p:nvPr>
        </p:nvSpPr>
        <p:spPr>
          <a:xfrm>
            <a:off x="0" y="914400"/>
            <a:ext cx="9144000" cy="5943600"/>
          </a:xfrm>
        </p:spPr>
        <p:txBody>
          <a:bodyPr>
            <a:normAutofit fontScale="85000" lnSpcReduction="10000"/>
          </a:bodyPr>
          <a:lstStyle/>
          <a:p>
            <a:r>
              <a:rPr lang="ro-RO" b="1" dirty="0" smtClean="0">
                <a:latin typeface="Arial" pitchFamily="34" charset="0"/>
                <a:cs typeface="Arial" pitchFamily="34" charset="0"/>
              </a:rPr>
              <a:t>Evr.</a:t>
            </a:r>
            <a:r>
              <a:rPr lang="en-US" b="1" dirty="0" smtClean="0">
                <a:latin typeface="Arial" pitchFamily="34" charset="0"/>
                <a:cs typeface="Arial" pitchFamily="34" charset="0"/>
              </a:rPr>
              <a:t> 6:1-3 </a:t>
            </a:r>
            <a:r>
              <a:rPr lang="en-US" dirty="0" smtClean="0">
                <a:latin typeface="Arial" pitchFamily="34" charset="0"/>
                <a:cs typeface="Arial" pitchFamily="34" charset="0"/>
              </a:rPr>
              <a:t>-</a:t>
            </a:r>
            <a:r>
              <a:rPr lang="en-US" dirty="0" smtClean="0"/>
              <a:t> </a:t>
            </a:r>
            <a:r>
              <a:rPr lang="vi-VN" b="1" baseline="30000" dirty="0" smtClean="0">
                <a:latin typeface="Calibri Light" pitchFamily="34" charset="0"/>
              </a:rPr>
              <a:t>1</a:t>
            </a:r>
            <a:r>
              <a:rPr lang="vi-VN" dirty="0" smtClean="0">
                <a:latin typeface="Calibri Light" pitchFamily="34" charset="0"/>
              </a:rPr>
              <a:t> De aceea, să lăsăm adevărurile începătoare ale lui Hristos şi să mergem spre cele desăvârşite, fără să mai punem din nou temelia pocăinţei de faptele moarte şi a credinţei în Dumnezeu,</a:t>
            </a:r>
            <a:r>
              <a:rPr lang="ro-RO" dirty="0" smtClean="0">
                <a:latin typeface="Calibri Light" pitchFamily="34" charset="0"/>
              </a:rPr>
              <a:t> </a:t>
            </a:r>
            <a:r>
              <a:rPr lang="vi-VN" b="1" baseline="30000" dirty="0" smtClean="0">
                <a:latin typeface="Calibri Light" pitchFamily="34" charset="0"/>
              </a:rPr>
              <a:t>2</a:t>
            </a:r>
            <a:r>
              <a:rPr lang="vi-VN" dirty="0" smtClean="0">
                <a:latin typeface="Calibri Light" pitchFamily="34" charset="0"/>
              </a:rPr>
              <a:t> învăţătura despre botezuri, despre punerea mâinilor, despre învierea morţilor şi despre judecata veşnică.</a:t>
            </a:r>
            <a:r>
              <a:rPr lang="ro-RO" dirty="0" smtClean="0">
                <a:latin typeface="Calibri Light" pitchFamily="34" charset="0"/>
              </a:rPr>
              <a:t> </a:t>
            </a:r>
            <a:r>
              <a:rPr lang="vi-VN" b="1" baseline="30000" dirty="0" smtClean="0">
                <a:latin typeface="Calibri Light" pitchFamily="34" charset="0"/>
              </a:rPr>
              <a:t>3</a:t>
            </a:r>
            <a:r>
              <a:rPr lang="vi-VN" dirty="0" smtClean="0">
                <a:latin typeface="Calibri Light" pitchFamily="34" charset="0"/>
              </a:rPr>
              <a:t> Şi vom face lucrul acesta, dacă va voi Dumnezeu.</a:t>
            </a:r>
            <a:endParaRPr lang="en-US" dirty="0" smtClean="0"/>
          </a:p>
          <a:p>
            <a:pPr>
              <a:buNone/>
            </a:pPr>
            <a:endParaRPr lang="en-US" dirty="0" smtClean="0"/>
          </a:p>
          <a:p>
            <a:pPr algn="ctr">
              <a:buNone/>
            </a:pPr>
            <a:r>
              <a:rPr lang="ro-RO" sz="4200" b="1" u="sng" dirty="0" smtClean="0">
                <a:solidFill>
                  <a:srgbClr val="FF0000"/>
                </a:solidFill>
              </a:rPr>
              <a:t>MISIUNEA NOASTRĂ CA FII DE DUMNEZEU</a:t>
            </a:r>
            <a:endParaRPr lang="en-US" dirty="0" smtClean="0">
              <a:solidFill>
                <a:srgbClr val="FF0000"/>
              </a:solidFill>
            </a:endParaRPr>
          </a:p>
          <a:p>
            <a:r>
              <a:rPr lang="ro-RO" b="1" dirty="0" smtClean="0">
                <a:latin typeface="Arial" pitchFamily="34" charset="0"/>
                <a:cs typeface="Arial" pitchFamily="34" charset="0"/>
              </a:rPr>
              <a:t>Evr.</a:t>
            </a:r>
            <a:r>
              <a:rPr lang="en-US" b="1" dirty="0" smtClean="0">
                <a:latin typeface="Arial" pitchFamily="34" charset="0"/>
                <a:cs typeface="Arial" pitchFamily="34" charset="0"/>
              </a:rPr>
              <a:t> 2:10 -</a:t>
            </a:r>
            <a:r>
              <a:rPr lang="en-US" b="1" dirty="0" smtClean="0"/>
              <a:t> </a:t>
            </a:r>
            <a:r>
              <a:rPr lang="vi-VN" dirty="0" smtClean="0">
                <a:latin typeface="Calibri Light" pitchFamily="34" charset="0"/>
              </a:rPr>
              <a:t>Se cuvenea, în adevăr, ca Acela pentru care şi prin care sunt toate şi care voia </a:t>
            </a:r>
            <a:r>
              <a:rPr lang="vi-VN" b="1" dirty="0" smtClean="0">
                <a:latin typeface="Calibri Light" pitchFamily="34" charset="0"/>
              </a:rPr>
              <a:t>să ducă pe mulţi fii la slavă</a:t>
            </a:r>
            <a:r>
              <a:rPr lang="vi-VN" dirty="0" smtClean="0">
                <a:latin typeface="Calibri Light" pitchFamily="34" charset="0"/>
              </a:rPr>
              <a:t> să desăvârşească, prin suferinţe, pe Căpetenia mântuirii lor.</a:t>
            </a:r>
            <a:endParaRPr lang="en-US" dirty="0" smtClean="0">
              <a:latin typeface="Calibri Light" pitchFamily="34" charset="0"/>
            </a:endParaRPr>
          </a:p>
          <a:p>
            <a:r>
              <a:rPr lang="en-US" b="1" dirty="0" smtClean="0">
                <a:latin typeface="Arial" pitchFamily="34" charset="0"/>
                <a:cs typeface="Arial" pitchFamily="34" charset="0"/>
              </a:rPr>
              <a:t>1 </a:t>
            </a:r>
            <a:r>
              <a:rPr lang="ro-RO" b="1" dirty="0" smtClean="0">
                <a:latin typeface="Arial" pitchFamily="34" charset="0"/>
                <a:cs typeface="Arial" pitchFamily="34" charset="0"/>
              </a:rPr>
              <a:t>Ioan</a:t>
            </a:r>
            <a:r>
              <a:rPr lang="en-US" b="1" dirty="0" smtClean="0">
                <a:latin typeface="Arial" pitchFamily="34" charset="0"/>
                <a:cs typeface="Arial" pitchFamily="34" charset="0"/>
              </a:rPr>
              <a:t> 3:8</a:t>
            </a:r>
            <a:r>
              <a:rPr lang="ro-RO" b="1" dirty="0" smtClean="0">
                <a:latin typeface="Arial" pitchFamily="34" charset="0"/>
                <a:cs typeface="Arial" pitchFamily="34" charset="0"/>
              </a:rPr>
              <a:t> -</a:t>
            </a:r>
            <a:r>
              <a:rPr lang="en-US" dirty="0" smtClean="0"/>
              <a:t> </a:t>
            </a:r>
            <a:r>
              <a:rPr lang="vi-VN" dirty="0" smtClean="0">
                <a:latin typeface="Calibri Light" pitchFamily="34" charset="0"/>
              </a:rPr>
              <a:t>Cine păcătuieşte este de la diavolul, căci diavolul păcătuieşte de la început. Fiul lui Dumnezeu S-a arătat ca </a:t>
            </a:r>
            <a:r>
              <a:rPr lang="vi-VN" b="1" dirty="0" smtClean="0">
                <a:latin typeface="Calibri Light" pitchFamily="34" charset="0"/>
              </a:rPr>
              <a:t>să nimicească lucrările diavolului</a:t>
            </a:r>
            <a:r>
              <a:rPr lang="vi-VN" dirty="0" smtClean="0">
                <a:latin typeface="Calibri Light" pitchFamily="34" charset="0"/>
              </a:rPr>
              <a:t>.</a:t>
            </a:r>
            <a:endParaRPr lang="en-US" dirty="0">
              <a:latin typeface="Calibri Light" pitchFamily="34" charset="0"/>
            </a:endParaRP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u="sng" dirty="0" smtClean="0"/>
              <a:t>PROMISIUNEA</a:t>
            </a:r>
            <a:endParaRPr lang="en-US" dirty="0"/>
          </a:p>
        </p:txBody>
      </p:sp>
      <p:sp>
        <p:nvSpPr>
          <p:cNvPr id="3" name="Content Placeholder 2"/>
          <p:cNvSpPr>
            <a:spLocks noGrp="1"/>
          </p:cNvSpPr>
          <p:nvPr>
            <p:ph idx="1"/>
          </p:nvPr>
        </p:nvSpPr>
        <p:spPr>
          <a:xfrm>
            <a:off x="0" y="1066800"/>
            <a:ext cx="9144000" cy="5791200"/>
          </a:xfrm>
        </p:spPr>
        <p:txBody>
          <a:bodyPr>
            <a:normAutofit fontScale="77500" lnSpcReduction="20000"/>
          </a:bodyPr>
          <a:lstStyle/>
          <a:p>
            <a:r>
              <a:rPr lang="en-US" b="1" dirty="0" err="1" smtClean="0">
                <a:latin typeface="Arial" pitchFamily="34" charset="0"/>
                <a:cs typeface="Arial" pitchFamily="34" charset="0"/>
              </a:rPr>
              <a:t>Eze</a:t>
            </a:r>
            <a:r>
              <a:rPr lang="ro-RO" b="1" dirty="0" smtClean="0">
                <a:latin typeface="Arial" pitchFamily="34" charset="0"/>
                <a:cs typeface="Arial" pitchFamily="34" charset="0"/>
              </a:rPr>
              <a:t>c</a:t>
            </a:r>
            <a:r>
              <a:rPr lang="en-US" b="1" dirty="0" smtClean="0">
                <a:latin typeface="Arial" pitchFamily="34" charset="0"/>
                <a:cs typeface="Arial" pitchFamily="34" charset="0"/>
              </a:rPr>
              <a:t>. </a:t>
            </a:r>
            <a:r>
              <a:rPr lang="en-US" b="1" dirty="0">
                <a:latin typeface="Arial" pitchFamily="34" charset="0"/>
                <a:cs typeface="Arial" pitchFamily="34" charset="0"/>
              </a:rPr>
              <a:t>36:25-27</a:t>
            </a:r>
            <a:r>
              <a:rPr lang="en-US" b="1" dirty="0"/>
              <a:t> - </a:t>
            </a:r>
            <a:r>
              <a:rPr lang="vi-VN" b="1" baseline="30000" dirty="0" smtClean="0">
                <a:latin typeface="Calibri Light" pitchFamily="34" charset="0"/>
              </a:rPr>
              <a:t>25</a:t>
            </a:r>
            <a:r>
              <a:rPr lang="vi-VN" dirty="0" smtClean="0">
                <a:latin typeface="Calibri Light" pitchFamily="34" charset="0"/>
              </a:rPr>
              <a:t> Vă voi stropi cu apă curată, şi veţi fi curăţaţi; vă voi curăţa de toate spurcăciunile voastre şi de toţi idolii voştri.</a:t>
            </a:r>
            <a:r>
              <a:rPr lang="en-US" dirty="0" smtClean="0">
                <a:latin typeface="Calibri Light" pitchFamily="34" charset="0"/>
              </a:rPr>
              <a:t> </a:t>
            </a:r>
            <a:r>
              <a:rPr lang="vi-VN" b="1" baseline="30000" dirty="0" smtClean="0">
                <a:latin typeface="Calibri Light" pitchFamily="34" charset="0"/>
              </a:rPr>
              <a:t>26</a:t>
            </a:r>
            <a:r>
              <a:rPr lang="vi-VN" dirty="0" smtClean="0">
                <a:latin typeface="Calibri Light" pitchFamily="34" charset="0"/>
              </a:rPr>
              <a:t> Vă voi da o inimă nouă şi voi pune în voi un duh nou; voi scoate din trupul vostru inima de piatră şi vă voi da o inimă de carne.</a:t>
            </a:r>
            <a:r>
              <a:rPr lang="en-US" dirty="0" smtClean="0">
                <a:latin typeface="Calibri Light" pitchFamily="34" charset="0"/>
              </a:rPr>
              <a:t> </a:t>
            </a:r>
            <a:r>
              <a:rPr lang="vi-VN" b="1" baseline="30000" dirty="0" smtClean="0">
                <a:latin typeface="Calibri Light" pitchFamily="34" charset="0"/>
              </a:rPr>
              <a:t>27</a:t>
            </a:r>
            <a:r>
              <a:rPr lang="vi-VN" dirty="0" smtClean="0">
                <a:latin typeface="Calibri Light" pitchFamily="34" charset="0"/>
              </a:rPr>
              <a:t> Voi pune Duhul Meu în voi şi vă voi face să urmaţi poruncile Mele, şi să păziţi, şi să împliniţi legile Mele.</a:t>
            </a:r>
            <a:endParaRPr lang="en-US" dirty="0">
              <a:latin typeface="Calibri Light" pitchFamily="34" charset="0"/>
            </a:endParaRPr>
          </a:p>
          <a:p>
            <a:r>
              <a:rPr lang="en-US" b="1" dirty="0">
                <a:latin typeface="Arial" pitchFamily="34" charset="0"/>
                <a:cs typeface="Arial" pitchFamily="34" charset="0"/>
              </a:rPr>
              <a:t>Isa. 62:5 -</a:t>
            </a:r>
            <a:r>
              <a:rPr lang="en-US" dirty="0"/>
              <a:t> </a:t>
            </a:r>
            <a:r>
              <a:rPr lang="vi-VN" dirty="0" smtClean="0">
                <a:latin typeface="Calibri Light" pitchFamily="34" charset="0"/>
              </a:rPr>
              <a:t>Cum se uneşte un tânăr cu o fecioară, aşa se vor uni fiii tăi cu tine; şi cum se bucură mirele de mireasa lui, aşa Se va bucura Dumnezeul tău de tine.</a:t>
            </a:r>
            <a:endParaRPr lang="en-US" dirty="0">
              <a:latin typeface="Calibri Light" pitchFamily="34" charset="0"/>
            </a:endParaRPr>
          </a:p>
          <a:p>
            <a:r>
              <a:rPr lang="en-US" b="1" dirty="0" smtClean="0">
                <a:latin typeface="Arial" pitchFamily="34" charset="0"/>
                <a:cs typeface="Arial" pitchFamily="34" charset="0"/>
              </a:rPr>
              <a:t>Ps</a:t>
            </a:r>
            <a:r>
              <a:rPr lang="ro-RO" b="1" dirty="0" smtClean="0">
                <a:latin typeface="Arial" pitchFamily="34" charset="0"/>
                <a:cs typeface="Arial" pitchFamily="34" charset="0"/>
              </a:rPr>
              <a:t>.</a:t>
            </a:r>
            <a:r>
              <a:rPr lang="en-US" b="1" dirty="0" smtClean="0">
                <a:latin typeface="Arial" pitchFamily="34" charset="0"/>
                <a:cs typeface="Arial" pitchFamily="34" charset="0"/>
              </a:rPr>
              <a:t> </a:t>
            </a:r>
            <a:r>
              <a:rPr lang="en-US" b="1" dirty="0">
                <a:latin typeface="Arial" pitchFamily="34" charset="0"/>
                <a:cs typeface="Arial" pitchFamily="34" charset="0"/>
              </a:rPr>
              <a:t>102:18</a:t>
            </a:r>
            <a:r>
              <a:rPr lang="en-US" dirty="0">
                <a:latin typeface="Arial" pitchFamily="34" charset="0"/>
                <a:cs typeface="Arial" pitchFamily="34" charset="0"/>
              </a:rPr>
              <a:t> -</a:t>
            </a:r>
            <a:r>
              <a:rPr lang="en-US" dirty="0"/>
              <a:t> </a:t>
            </a:r>
            <a:r>
              <a:rPr lang="vi-VN" dirty="0" smtClean="0">
                <a:latin typeface="Calibri Light" pitchFamily="34" charset="0"/>
              </a:rPr>
              <a:t>Să se scrie lucrul acesta pentru neamul de oameni care va veni, şi poporul care se va naşte</a:t>
            </a:r>
            <a:r>
              <a:rPr lang="en-US" dirty="0" smtClean="0">
                <a:latin typeface="Calibri Light" pitchFamily="34" charset="0"/>
              </a:rPr>
              <a:t> (</a:t>
            </a:r>
            <a:r>
              <a:rPr lang="ro-RO" dirty="0" smtClean="0">
                <a:latin typeface="Calibri Light" pitchFamily="34" charset="0"/>
              </a:rPr>
              <a:t>făptura</a:t>
            </a:r>
            <a:r>
              <a:rPr lang="en-US" dirty="0" smtClean="0">
                <a:latin typeface="Calibri Light" pitchFamily="34" charset="0"/>
              </a:rPr>
              <a:t> </a:t>
            </a:r>
            <a:r>
              <a:rPr lang="en-US" dirty="0" err="1" smtClean="0">
                <a:latin typeface="Calibri Light" pitchFamily="34" charset="0"/>
              </a:rPr>
              <a:t>cea</a:t>
            </a:r>
            <a:r>
              <a:rPr lang="en-US" dirty="0" smtClean="0">
                <a:latin typeface="Calibri Light" pitchFamily="34" charset="0"/>
              </a:rPr>
              <a:t> </a:t>
            </a:r>
            <a:r>
              <a:rPr lang="en-US" dirty="0" err="1" smtClean="0">
                <a:latin typeface="Calibri Light" pitchFamily="34" charset="0"/>
              </a:rPr>
              <a:t>nou</a:t>
            </a:r>
            <a:r>
              <a:rPr lang="ro-RO" dirty="0" smtClean="0">
                <a:latin typeface="Calibri Light" pitchFamily="34" charset="0"/>
              </a:rPr>
              <a:t>ă</a:t>
            </a:r>
            <a:r>
              <a:rPr lang="en-US" dirty="0" smtClean="0">
                <a:latin typeface="Calibri Light" pitchFamily="34" charset="0"/>
              </a:rPr>
              <a:t>)</a:t>
            </a:r>
            <a:r>
              <a:rPr lang="vi-VN" dirty="0" smtClean="0">
                <a:latin typeface="Calibri Light" pitchFamily="34" charset="0"/>
              </a:rPr>
              <a:t> să laude pe Domnul!</a:t>
            </a:r>
            <a:endParaRPr lang="en-US" dirty="0">
              <a:latin typeface="Calibri Light" pitchFamily="34" charset="0"/>
            </a:endParaRPr>
          </a:p>
          <a:p>
            <a:r>
              <a:rPr lang="en-US" b="1" dirty="0" smtClean="0">
                <a:latin typeface="Arial" pitchFamily="34" charset="0"/>
                <a:cs typeface="Arial" pitchFamily="34" charset="0"/>
              </a:rPr>
              <a:t>Ps</a:t>
            </a:r>
            <a:r>
              <a:rPr lang="ro-RO" b="1" dirty="0" smtClean="0">
                <a:latin typeface="Arial" pitchFamily="34" charset="0"/>
                <a:cs typeface="Arial" pitchFamily="34" charset="0"/>
              </a:rPr>
              <a:t>.</a:t>
            </a:r>
            <a:r>
              <a:rPr lang="en-US" b="1" dirty="0" smtClean="0">
                <a:latin typeface="Arial" pitchFamily="34" charset="0"/>
                <a:cs typeface="Arial" pitchFamily="34" charset="0"/>
              </a:rPr>
              <a:t> </a:t>
            </a:r>
            <a:r>
              <a:rPr lang="en-US" b="1" dirty="0">
                <a:latin typeface="Arial" pitchFamily="34" charset="0"/>
                <a:cs typeface="Arial" pitchFamily="34" charset="0"/>
              </a:rPr>
              <a:t>17:15</a:t>
            </a:r>
            <a:r>
              <a:rPr lang="en-US" dirty="0">
                <a:latin typeface="Arial" pitchFamily="34" charset="0"/>
                <a:cs typeface="Arial" pitchFamily="34" charset="0"/>
              </a:rPr>
              <a:t> -</a:t>
            </a:r>
            <a:r>
              <a:rPr lang="en-US" dirty="0"/>
              <a:t> </a:t>
            </a:r>
            <a:r>
              <a:rPr lang="vi-VN" dirty="0" smtClean="0">
                <a:latin typeface="Calibri Light" pitchFamily="34" charset="0"/>
              </a:rPr>
              <a:t>Dar eu, în nevinovăţia mea, voi vedea faţa Ta: cum mă voi trezi, mă voi sătura de chipul Tău.</a:t>
            </a:r>
            <a:endParaRPr lang="en-US" dirty="0" smtClean="0">
              <a:latin typeface="Calibri Light" pitchFamily="34" charset="0"/>
            </a:endParaRPr>
          </a:p>
          <a:p>
            <a:pPr>
              <a:buNone/>
            </a:pPr>
            <a:endParaRPr lang="en-US" dirty="0" smtClean="0"/>
          </a:p>
          <a:p>
            <a:pPr algn="ctr">
              <a:buNone/>
            </a:pPr>
            <a:r>
              <a:rPr lang="ro-RO" sz="3500" b="1" dirty="0" smtClean="0">
                <a:solidFill>
                  <a:srgbClr val="FF0000"/>
                </a:solidFill>
              </a:rPr>
              <a:t>EU AM SĂMÂNȚA PROMISIUNII ÎN INIMA MEA.</a:t>
            </a:r>
            <a:endParaRPr lang="en-US" sz="3500"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ro-RO" b="1" u="sng" dirty="0" smtClean="0"/>
              <a:t>FĂPTURA CEA NOUĂ</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r>
              <a:rPr lang="en-US" sz="2700" b="1" dirty="0">
                <a:latin typeface="Arial" pitchFamily="34" charset="0"/>
                <a:cs typeface="Arial" pitchFamily="34" charset="0"/>
              </a:rPr>
              <a:t>2 Cor. 5:16-17 -</a:t>
            </a:r>
            <a:r>
              <a:rPr lang="en-US" sz="2700" b="1" dirty="0"/>
              <a:t> </a:t>
            </a:r>
            <a:r>
              <a:rPr lang="vi-VN" sz="2700" b="1" baseline="30000" dirty="0" smtClean="0">
                <a:latin typeface="Calibri Light" pitchFamily="34" charset="0"/>
              </a:rPr>
              <a:t>1</a:t>
            </a:r>
            <a:r>
              <a:rPr lang="ro-RO" sz="2700" b="1" baseline="30000" dirty="0" smtClean="0">
                <a:latin typeface="Calibri Light" pitchFamily="34" charset="0"/>
              </a:rPr>
              <a:t>6</a:t>
            </a:r>
            <a:r>
              <a:rPr lang="vi-VN" sz="2700" dirty="0" smtClean="0">
                <a:latin typeface="Calibri Light" pitchFamily="34" charset="0"/>
              </a:rPr>
              <a:t> Aşa că, de acum încolo, nu mai cunoaştem pe nimeni în felul lumii; şi, chiar dacă am cunoscut pe Hristos în felul lumii, totuşi acum nu-L mai cunoaştem în felul acesta.</a:t>
            </a:r>
            <a:r>
              <a:rPr lang="ro-RO" sz="2700" dirty="0" smtClean="0">
                <a:latin typeface="Calibri Light" pitchFamily="34" charset="0"/>
              </a:rPr>
              <a:t> </a:t>
            </a:r>
            <a:r>
              <a:rPr lang="vi-VN" sz="2700" b="1" baseline="30000" dirty="0" smtClean="0">
                <a:latin typeface="Calibri Light" pitchFamily="34" charset="0"/>
              </a:rPr>
              <a:t>17</a:t>
            </a:r>
            <a:r>
              <a:rPr lang="vi-VN" sz="2700" dirty="0" smtClean="0">
                <a:latin typeface="Calibri Light" pitchFamily="34" charset="0"/>
              </a:rPr>
              <a:t> Căci, dacă este cineva în Hristos, este o făptură nouă. Cele vechi s-au dus: iată că toate lucrurile s-au făcut noi.</a:t>
            </a:r>
            <a:endParaRPr lang="en-US" sz="2700" dirty="0"/>
          </a:p>
          <a:p>
            <a:r>
              <a:rPr lang="en-US" sz="2700" b="1" dirty="0">
                <a:latin typeface="Arial" pitchFamily="34" charset="0"/>
                <a:cs typeface="Arial" pitchFamily="34" charset="0"/>
              </a:rPr>
              <a:t>Gal. 3:28 -</a:t>
            </a:r>
            <a:r>
              <a:rPr lang="en-US" sz="2700" b="1" dirty="0"/>
              <a:t> </a:t>
            </a:r>
            <a:r>
              <a:rPr lang="vi-VN" sz="2700" dirty="0" smtClean="0">
                <a:latin typeface="Calibri Light" pitchFamily="34" charset="0"/>
              </a:rPr>
              <a:t>Nu mai este nici iudeu, nici grec; nu mai este nici rob, nici slobod; nu mai este nici parte bărbătească, nici parte femeiască, fiindcă toţi sunteţi una în Hristos Isus.</a:t>
            </a:r>
            <a:endParaRPr lang="en-US" sz="2700" dirty="0">
              <a:latin typeface="Calibri Light" pitchFamily="34" charset="0"/>
            </a:endParaRPr>
          </a:p>
          <a:p>
            <a:r>
              <a:rPr lang="en-US" sz="2700" b="1" dirty="0">
                <a:latin typeface="Arial" pitchFamily="34" charset="0"/>
                <a:cs typeface="Arial" pitchFamily="34" charset="0"/>
              </a:rPr>
              <a:t>Gal. 6:15-16 -</a:t>
            </a:r>
            <a:r>
              <a:rPr lang="en-US" sz="2700" b="1" dirty="0"/>
              <a:t> </a:t>
            </a:r>
            <a:r>
              <a:rPr lang="en-US" sz="2700" dirty="0"/>
              <a:t> </a:t>
            </a:r>
            <a:r>
              <a:rPr lang="vi-VN" sz="2700" b="1" baseline="30000" dirty="0" smtClean="0">
                <a:latin typeface="Calibri Light" pitchFamily="34" charset="0"/>
              </a:rPr>
              <a:t>15</a:t>
            </a:r>
            <a:r>
              <a:rPr lang="vi-VN" sz="2700" dirty="0" smtClean="0">
                <a:latin typeface="Calibri Light" pitchFamily="34" charset="0"/>
              </a:rPr>
              <a:t> Căci, în Hristos Isus, nici tăierea împrejur, nici netăierea împrejur nu sunt nimic, ci a fi o făptură nouă.</a:t>
            </a:r>
            <a:r>
              <a:rPr lang="ro-RO" sz="2700" dirty="0" smtClean="0">
                <a:latin typeface="Calibri Light" pitchFamily="34" charset="0"/>
              </a:rPr>
              <a:t> </a:t>
            </a:r>
            <a:r>
              <a:rPr lang="vi-VN" sz="2700" b="1" baseline="30000" dirty="0" smtClean="0">
                <a:latin typeface="Calibri Light" pitchFamily="34" charset="0"/>
              </a:rPr>
              <a:t>16</a:t>
            </a:r>
            <a:r>
              <a:rPr lang="vi-VN" sz="2700" dirty="0" smtClean="0">
                <a:latin typeface="Calibri Light" pitchFamily="34" charset="0"/>
              </a:rPr>
              <a:t> Şi peste toţi cei ce vor umbla după dreptarul acesta şi peste Israelul lui Dumnezeu să fie pace şi îndurare!</a:t>
            </a:r>
          </a:p>
          <a:p>
            <a:endParaRPr lang="en-US" dirty="0" smtClean="0"/>
          </a:p>
          <a:p>
            <a:pPr algn="ctr">
              <a:buNone/>
            </a:pPr>
            <a:r>
              <a:rPr lang="ro-RO" sz="2900" b="1" dirty="0" smtClean="0">
                <a:solidFill>
                  <a:srgbClr val="FF0000"/>
                </a:solidFill>
              </a:rPr>
              <a:t>EU SUNT O FĂPTURĂ NOUĂ</a:t>
            </a:r>
          </a:p>
          <a:p>
            <a:pPr algn="ctr">
              <a:buNone/>
            </a:pPr>
            <a:r>
              <a:rPr lang="ro-RO" sz="2900" b="1" dirty="0" smtClean="0">
                <a:solidFill>
                  <a:srgbClr val="FF0000"/>
                </a:solidFill>
              </a:rPr>
              <a:t>FĂCUT DUPĂ CHIPUL LUI HRISTOS.</a:t>
            </a:r>
            <a:endParaRPr lang="en-US" sz="29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ro-RO" b="1" u="sng" dirty="0" smtClean="0"/>
              <a:t>NĂSCUT DIN NOU</a:t>
            </a:r>
            <a:endParaRPr lang="en-US" dirty="0"/>
          </a:p>
        </p:txBody>
      </p:sp>
      <p:sp>
        <p:nvSpPr>
          <p:cNvPr id="3" name="Content Placeholder 2"/>
          <p:cNvSpPr>
            <a:spLocks noGrp="1"/>
          </p:cNvSpPr>
          <p:nvPr>
            <p:ph idx="1"/>
          </p:nvPr>
        </p:nvSpPr>
        <p:spPr>
          <a:xfrm>
            <a:off x="0" y="1066800"/>
            <a:ext cx="9144000" cy="5791200"/>
          </a:xfrm>
        </p:spPr>
        <p:txBody>
          <a:bodyPr>
            <a:normAutofit fontScale="77500" lnSpcReduction="20000"/>
          </a:bodyPr>
          <a:lstStyle/>
          <a:p>
            <a:r>
              <a:rPr lang="ro-RO" b="1" dirty="0" smtClean="0">
                <a:latin typeface="Arial" pitchFamily="34" charset="0"/>
                <a:cs typeface="Arial" pitchFamily="34" charset="0"/>
              </a:rPr>
              <a:t>Ioan</a:t>
            </a:r>
            <a:r>
              <a:rPr lang="en-US" b="1" dirty="0" smtClean="0">
                <a:latin typeface="Arial" pitchFamily="34" charset="0"/>
                <a:cs typeface="Arial" pitchFamily="34" charset="0"/>
              </a:rPr>
              <a:t> </a:t>
            </a:r>
            <a:r>
              <a:rPr lang="en-US" b="1" dirty="0">
                <a:latin typeface="Arial" pitchFamily="34" charset="0"/>
                <a:cs typeface="Arial" pitchFamily="34" charset="0"/>
              </a:rPr>
              <a:t>1:12-13</a:t>
            </a:r>
            <a:r>
              <a:rPr lang="en-US" dirty="0">
                <a:latin typeface="Arial" pitchFamily="34" charset="0"/>
                <a:cs typeface="Arial" pitchFamily="34" charset="0"/>
              </a:rPr>
              <a:t> -</a:t>
            </a:r>
            <a:r>
              <a:rPr lang="en-US" dirty="0"/>
              <a:t> </a:t>
            </a:r>
            <a:r>
              <a:rPr lang="vi-VN" b="1" baseline="30000" dirty="0" smtClean="0">
                <a:latin typeface="Calibri Light" pitchFamily="34" charset="0"/>
              </a:rPr>
              <a:t>12</a:t>
            </a:r>
            <a:r>
              <a:rPr lang="vi-VN" dirty="0" smtClean="0">
                <a:latin typeface="Calibri Light" pitchFamily="34" charset="0"/>
              </a:rPr>
              <a:t> Dar tuturor celor ce L-au primit, adică celor ce cred în Numele Lui, le-a dat dreptul să se facă copii ai lui Dumnezeu;</a:t>
            </a:r>
            <a:r>
              <a:rPr lang="ro-RO" dirty="0" smtClean="0">
                <a:latin typeface="Calibri Light" pitchFamily="34" charset="0"/>
              </a:rPr>
              <a:t> </a:t>
            </a:r>
            <a:r>
              <a:rPr lang="vi-VN" b="1" baseline="30000" dirty="0" smtClean="0">
                <a:latin typeface="Calibri Light" pitchFamily="34" charset="0"/>
              </a:rPr>
              <a:t>13</a:t>
            </a:r>
            <a:r>
              <a:rPr lang="vi-VN" dirty="0" smtClean="0">
                <a:latin typeface="Calibri Light" pitchFamily="34" charset="0"/>
              </a:rPr>
              <a:t> născuţi nu din sânge, nici din voia firii lor, nici din voia vreunui om, ci din Dumnezeu.</a:t>
            </a:r>
          </a:p>
          <a:p>
            <a:r>
              <a:rPr lang="en-US" b="1" dirty="0" smtClean="0">
                <a:latin typeface="Arial" pitchFamily="34" charset="0"/>
                <a:cs typeface="Arial" pitchFamily="34" charset="0"/>
              </a:rPr>
              <a:t>1 P</a:t>
            </a:r>
            <a:r>
              <a:rPr lang="ro-RO" b="1" dirty="0" smtClean="0">
                <a:latin typeface="Arial" pitchFamily="34" charset="0"/>
                <a:cs typeface="Arial" pitchFamily="34" charset="0"/>
              </a:rPr>
              <a:t>etru</a:t>
            </a:r>
            <a:r>
              <a:rPr lang="en-US" b="1" dirty="0" smtClean="0">
                <a:latin typeface="Arial" pitchFamily="34" charset="0"/>
                <a:cs typeface="Arial" pitchFamily="34" charset="0"/>
              </a:rPr>
              <a:t> </a:t>
            </a:r>
            <a:r>
              <a:rPr lang="en-US" b="1" dirty="0">
                <a:latin typeface="Arial" pitchFamily="34" charset="0"/>
                <a:cs typeface="Arial" pitchFamily="34" charset="0"/>
              </a:rPr>
              <a:t>1:23 -</a:t>
            </a:r>
            <a:r>
              <a:rPr lang="en-US" b="1" dirty="0"/>
              <a:t> </a:t>
            </a:r>
            <a:r>
              <a:rPr lang="vi-VN" dirty="0" smtClean="0">
                <a:latin typeface="Calibri Light" pitchFamily="34" charset="0"/>
              </a:rPr>
              <a:t>fiindcă aţi fost născuţi din nou nu dintr-o sămânţă care poate putrezi, ci dintr-una care nu poate putrezi, prin Cuvântul lui Dumnezeu, care este viu şi care rămâne în veac.</a:t>
            </a:r>
            <a:endParaRPr lang="en-US" dirty="0">
              <a:latin typeface="Calibri Light" pitchFamily="34" charset="0"/>
            </a:endParaRPr>
          </a:p>
          <a:p>
            <a:r>
              <a:rPr lang="ro-RO" b="1" dirty="0" smtClean="0">
                <a:latin typeface="Arial" pitchFamily="34" charset="0"/>
                <a:cs typeface="Arial" pitchFamily="34" charset="0"/>
              </a:rPr>
              <a:t>Ioan</a:t>
            </a:r>
            <a:r>
              <a:rPr lang="en-US" b="1" dirty="0" smtClean="0">
                <a:latin typeface="Arial" pitchFamily="34" charset="0"/>
                <a:cs typeface="Arial" pitchFamily="34" charset="0"/>
              </a:rPr>
              <a:t> </a:t>
            </a:r>
            <a:r>
              <a:rPr lang="en-US" b="1" dirty="0">
                <a:latin typeface="Arial" pitchFamily="34" charset="0"/>
                <a:cs typeface="Arial" pitchFamily="34" charset="0"/>
              </a:rPr>
              <a:t>3:6-8</a:t>
            </a:r>
            <a:r>
              <a:rPr lang="en-US" dirty="0">
                <a:latin typeface="Arial" pitchFamily="34" charset="0"/>
                <a:cs typeface="Arial" pitchFamily="34" charset="0"/>
              </a:rPr>
              <a:t> -</a:t>
            </a:r>
            <a:r>
              <a:rPr lang="en-US" dirty="0"/>
              <a:t> </a:t>
            </a:r>
            <a:r>
              <a:rPr lang="vi-VN" b="1" baseline="30000" dirty="0" smtClean="0">
                <a:latin typeface="Calibri Light" pitchFamily="34" charset="0"/>
              </a:rPr>
              <a:t>6</a:t>
            </a:r>
            <a:r>
              <a:rPr lang="vi-VN" dirty="0" smtClean="0">
                <a:latin typeface="Calibri Light" pitchFamily="34" charset="0"/>
              </a:rPr>
              <a:t> Ce este născut din carne este carne, şi ce este născut din Duh este duh.</a:t>
            </a:r>
            <a:r>
              <a:rPr lang="ro-RO" dirty="0" smtClean="0">
                <a:latin typeface="Calibri Light" pitchFamily="34" charset="0"/>
              </a:rPr>
              <a:t> </a:t>
            </a:r>
            <a:r>
              <a:rPr lang="vi-VN" b="1" baseline="30000" dirty="0" smtClean="0">
                <a:latin typeface="Calibri Light" pitchFamily="34" charset="0"/>
              </a:rPr>
              <a:t>7</a:t>
            </a:r>
            <a:r>
              <a:rPr lang="vi-VN" dirty="0" smtClean="0">
                <a:latin typeface="Calibri Light" pitchFamily="34" charset="0"/>
              </a:rPr>
              <a:t> Nu te mira că ţi-am zis: „Trebuie să vă naşteţi din nou.”</a:t>
            </a:r>
            <a:r>
              <a:rPr lang="ro-RO" dirty="0" smtClean="0">
                <a:latin typeface="Calibri Light" pitchFamily="34" charset="0"/>
              </a:rPr>
              <a:t> </a:t>
            </a:r>
            <a:r>
              <a:rPr lang="vi-VN" b="1" baseline="30000" dirty="0" smtClean="0">
                <a:latin typeface="Calibri Light" pitchFamily="34" charset="0"/>
              </a:rPr>
              <a:t>8</a:t>
            </a:r>
            <a:r>
              <a:rPr lang="vi-VN" dirty="0" smtClean="0">
                <a:latin typeface="Calibri Light" pitchFamily="34" charset="0"/>
              </a:rPr>
              <a:t> Vântul suflă încotro vrea şi-i auzi vuietul; dar nu ştii de unde vine, nici încotro merge. Tot aşa este cu oricine este născut din Duhul.”</a:t>
            </a:r>
          </a:p>
          <a:p>
            <a:endParaRPr lang="en-US" dirty="0" smtClean="0"/>
          </a:p>
          <a:p>
            <a:pPr algn="ctr">
              <a:buNone/>
            </a:pPr>
            <a:endParaRPr lang="ro-RO" sz="3500" b="1" dirty="0" smtClean="0">
              <a:solidFill>
                <a:srgbClr val="FF0000"/>
              </a:solidFill>
            </a:endParaRPr>
          </a:p>
          <a:p>
            <a:pPr algn="ctr">
              <a:buNone/>
            </a:pPr>
            <a:r>
              <a:rPr lang="ro-RO" sz="3500" b="1" dirty="0" smtClean="0">
                <a:solidFill>
                  <a:srgbClr val="FF0000"/>
                </a:solidFill>
              </a:rPr>
              <a:t>EU </a:t>
            </a:r>
            <a:r>
              <a:rPr lang="en-US" sz="3500" b="1" dirty="0" smtClean="0">
                <a:solidFill>
                  <a:srgbClr val="FF0000"/>
                </a:solidFill>
              </a:rPr>
              <a:t>SUNT DUHOVNICESC</a:t>
            </a:r>
            <a:r>
              <a:rPr lang="en-US" sz="3500" b="1" dirty="0" smtClean="0">
                <a:solidFill>
                  <a:srgbClr val="FF0000"/>
                </a:solidFill>
              </a:rPr>
              <a:t>. </a:t>
            </a:r>
            <a:r>
              <a:rPr lang="ro-RO" sz="3500" b="1" dirty="0" smtClean="0">
                <a:solidFill>
                  <a:srgbClr val="FF0000"/>
                </a:solidFill>
              </a:rPr>
              <a:t>EU AM UN SUFLET</a:t>
            </a:r>
            <a:r>
              <a:rPr lang="en-US" sz="3500" b="1" dirty="0" smtClean="0">
                <a:solidFill>
                  <a:srgbClr val="FF0000"/>
                </a:solidFill>
              </a:rPr>
              <a:t>.</a:t>
            </a:r>
            <a:endParaRPr lang="ro-RO" sz="3500" b="1" dirty="0" smtClean="0">
              <a:solidFill>
                <a:srgbClr val="FF0000"/>
              </a:solidFill>
            </a:endParaRPr>
          </a:p>
          <a:p>
            <a:pPr algn="ctr">
              <a:buNone/>
            </a:pPr>
            <a:r>
              <a:rPr lang="ro-RO" sz="3500" b="1" dirty="0" smtClean="0">
                <a:solidFill>
                  <a:srgbClr val="FF0000"/>
                </a:solidFill>
              </a:rPr>
              <a:t>EU LOCUIESC ÎNTR-UN TRUP</a:t>
            </a:r>
            <a:r>
              <a:rPr lang="en-US" sz="3500" b="1" dirty="0" smtClean="0">
                <a:solidFill>
                  <a:srgbClr val="FF0000"/>
                </a:solidFill>
              </a:rPr>
              <a:t>.</a:t>
            </a:r>
            <a:endParaRPr lang="en-US" sz="35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fontScale="90000"/>
          </a:bodyPr>
          <a:lstStyle/>
          <a:p>
            <a:r>
              <a:rPr lang="ro-RO" b="1" u="sng" dirty="0" smtClean="0"/>
              <a:t>SĂ FII SALVAT ÎNSEAMNĂ SĂ FII SCHIMBAT</a:t>
            </a:r>
            <a:endParaRPr lang="en-US" dirty="0"/>
          </a:p>
        </p:txBody>
      </p:sp>
      <p:sp>
        <p:nvSpPr>
          <p:cNvPr id="3" name="Content Placeholder 2"/>
          <p:cNvSpPr>
            <a:spLocks noGrp="1"/>
          </p:cNvSpPr>
          <p:nvPr>
            <p:ph idx="1"/>
          </p:nvPr>
        </p:nvSpPr>
        <p:spPr>
          <a:xfrm>
            <a:off x="0" y="990600"/>
            <a:ext cx="9144000" cy="5867400"/>
          </a:xfrm>
        </p:spPr>
        <p:txBody>
          <a:bodyPr>
            <a:noAutofit/>
          </a:bodyPr>
          <a:lstStyle/>
          <a:p>
            <a:r>
              <a:rPr lang="en-US" sz="2200" b="1" dirty="0" smtClean="0">
                <a:latin typeface="Arial" pitchFamily="34" charset="0"/>
                <a:cs typeface="Arial" pitchFamily="34" charset="0"/>
              </a:rPr>
              <a:t>E</a:t>
            </a:r>
            <a:r>
              <a:rPr lang="ro-RO" sz="2200" b="1" dirty="0" smtClean="0">
                <a:latin typeface="Arial" pitchFamily="34" charset="0"/>
                <a:cs typeface="Arial" pitchFamily="34" charset="0"/>
              </a:rPr>
              <a:t>fes.</a:t>
            </a:r>
            <a:r>
              <a:rPr lang="en-US" sz="2200" b="1" dirty="0" smtClean="0">
                <a:latin typeface="Arial" pitchFamily="34" charset="0"/>
                <a:cs typeface="Arial" pitchFamily="34" charset="0"/>
              </a:rPr>
              <a:t> 2:1-6</a:t>
            </a:r>
            <a:r>
              <a:rPr lang="en-US" sz="2200" dirty="0" smtClean="0">
                <a:latin typeface="Arial" pitchFamily="34" charset="0"/>
                <a:cs typeface="Arial" pitchFamily="34" charset="0"/>
              </a:rPr>
              <a:t> </a:t>
            </a:r>
            <a:r>
              <a:rPr lang="en-US" sz="2200" dirty="0">
                <a:latin typeface="Arial" pitchFamily="34" charset="0"/>
                <a:cs typeface="Arial" pitchFamily="34" charset="0"/>
              </a:rPr>
              <a:t>-</a:t>
            </a:r>
            <a:r>
              <a:rPr lang="en-US" sz="2200" dirty="0"/>
              <a:t> </a:t>
            </a:r>
            <a:r>
              <a:rPr lang="vi-VN" sz="2200" b="1" baseline="30000" dirty="0" smtClean="0">
                <a:latin typeface="Calibri Light" pitchFamily="34" charset="0"/>
              </a:rPr>
              <a:t>1</a:t>
            </a:r>
            <a:r>
              <a:rPr lang="vi-VN" sz="2200" dirty="0" smtClean="0">
                <a:latin typeface="Calibri Light" pitchFamily="34" charset="0"/>
              </a:rPr>
              <a:t> Voi eraţi morţi în greşelile şi în păcatele voastre</a:t>
            </a:r>
            <a:r>
              <a:rPr lang="ro-RO" sz="2200" dirty="0" smtClean="0">
                <a:latin typeface="Calibri Light" pitchFamily="34" charset="0"/>
              </a:rPr>
              <a:t> </a:t>
            </a:r>
            <a:r>
              <a:rPr lang="vi-VN" sz="2200" b="1" baseline="30000" dirty="0" smtClean="0">
                <a:latin typeface="Calibri Light" pitchFamily="34" charset="0"/>
              </a:rPr>
              <a:t>2</a:t>
            </a:r>
            <a:r>
              <a:rPr lang="vi-VN" sz="2200" dirty="0" smtClean="0">
                <a:latin typeface="Calibri Light" pitchFamily="34" charset="0"/>
              </a:rPr>
              <a:t> în care trăiaţi odinioară, după mersul lumii acesteia, după domnul puterii văzduhului, a duhului care lucrează acum în fiii neascultării.</a:t>
            </a:r>
            <a:r>
              <a:rPr lang="ro-RO" sz="2200" dirty="0" smtClean="0">
                <a:latin typeface="Calibri Light" pitchFamily="34" charset="0"/>
              </a:rPr>
              <a:t> </a:t>
            </a:r>
            <a:r>
              <a:rPr lang="vi-VN" sz="2200" b="1" baseline="30000" dirty="0" smtClean="0">
                <a:latin typeface="Calibri Light" pitchFamily="34" charset="0"/>
              </a:rPr>
              <a:t>3</a:t>
            </a:r>
            <a:r>
              <a:rPr lang="vi-VN" sz="2200" dirty="0" smtClean="0">
                <a:latin typeface="Calibri Light" pitchFamily="34" charset="0"/>
              </a:rPr>
              <a:t> Între ei eram şi noi toţi odinioară, când trăiam în poftele firii noastre pământeşti, când făceam voile firii pământeşti şi ale gândurilor noastre şi eram din fire copii ai mâniei, ca şi ceilalţi.</a:t>
            </a:r>
            <a:r>
              <a:rPr lang="ro-RO" sz="2200" dirty="0" smtClean="0">
                <a:latin typeface="Calibri Light" pitchFamily="34" charset="0"/>
              </a:rPr>
              <a:t> </a:t>
            </a:r>
            <a:r>
              <a:rPr lang="vi-VN" sz="2200" b="1" baseline="30000" dirty="0" smtClean="0">
                <a:latin typeface="Calibri Light" pitchFamily="34" charset="0"/>
              </a:rPr>
              <a:t>4</a:t>
            </a:r>
            <a:r>
              <a:rPr lang="vi-VN" sz="2200" dirty="0" smtClean="0">
                <a:latin typeface="Calibri Light" pitchFamily="34" charset="0"/>
              </a:rPr>
              <a:t> Dar Dumnezeu, care este bogat în îndurare, pentru dragostea cea mare cu care ne-a iubit,</a:t>
            </a:r>
            <a:r>
              <a:rPr lang="ro-RO" sz="2200" dirty="0" smtClean="0">
                <a:latin typeface="Calibri Light" pitchFamily="34" charset="0"/>
              </a:rPr>
              <a:t> </a:t>
            </a:r>
            <a:r>
              <a:rPr lang="vi-VN" sz="2200" b="1" baseline="30000" dirty="0" smtClean="0">
                <a:latin typeface="Calibri Light" pitchFamily="34" charset="0"/>
              </a:rPr>
              <a:t>5</a:t>
            </a:r>
            <a:r>
              <a:rPr lang="vi-VN" sz="2200" dirty="0" smtClean="0">
                <a:latin typeface="Calibri Light" pitchFamily="34" charset="0"/>
              </a:rPr>
              <a:t> măcar că eram morţi în greşelile noastre, ne-a adus la viaţă împreună cu Hristos (prin har sunteţi mântuiţi).</a:t>
            </a:r>
            <a:r>
              <a:rPr lang="ro-RO" sz="2200" dirty="0" smtClean="0">
                <a:latin typeface="Calibri Light" pitchFamily="34" charset="0"/>
              </a:rPr>
              <a:t> </a:t>
            </a:r>
            <a:r>
              <a:rPr lang="vi-VN" sz="2200" b="1" baseline="30000" dirty="0" smtClean="0">
                <a:latin typeface="Calibri Light" pitchFamily="34" charset="0"/>
              </a:rPr>
              <a:t>6</a:t>
            </a:r>
            <a:r>
              <a:rPr lang="vi-VN" sz="2200" dirty="0" smtClean="0">
                <a:latin typeface="Calibri Light" pitchFamily="34" charset="0"/>
              </a:rPr>
              <a:t> El ne-a înviat împreună şi ne-a pus să şedem împreună în locurile cereşti, în Hristos Isus,</a:t>
            </a:r>
            <a:r>
              <a:rPr lang="vi-VN" sz="2200" baseline="30000" dirty="0" smtClean="0">
                <a:latin typeface="Calibri Light" pitchFamily="34" charset="0"/>
              </a:rPr>
              <a:t> </a:t>
            </a:r>
            <a:endParaRPr lang="ro-RO" sz="2200" baseline="30000" dirty="0" smtClean="0">
              <a:latin typeface="Calibri Light" pitchFamily="34" charset="0"/>
            </a:endParaRPr>
          </a:p>
          <a:p>
            <a:r>
              <a:rPr lang="en-US" sz="2200" b="1" dirty="0" smtClean="0">
                <a:latin typeface="Arial" pitchFamily="34" charset="0"/>
                <a:cs typeface="Arial" pitchFamily="34" charset="0"/>
              </a:rPr>
              <a:t>E</a:t>
            </a:r>
            <a:r>
              <a:rPr lang="ro-RO" sz="2200" b="1" dirty="0" smtClean="0">
                <a:latin typeface="Arial" pitchFamily="34" charset="0"/>
                <a:cs typeface="Arial" pitchFamily="34" charset="0"/>
              </a:rPr>
              <a:t>fes.</a:t>
            </a:r>
            <a:r>
              <a:rPr lang="en-US" sz="2200" b="1" dirty="0" smtClean="0">
                <a:latin typeface="Arial" pitchFamily="34" charset="0"/>
                <a:cs typeface="Arial" pitchFamily="34" charset="0"/>
              </a:rPr>
              <a:t> 2:19</a:t>
            </a:r>
            <a:r>
              <a:rPr lang="en-US" sz="2200" dirty="0" smtClean="0">
                <a:latin typeface="Arial" pitchFamily="34" charset="0"/>
                <a:cs typeface="Arial" pitchFamily="34" charset="0"/>
              </a:rPr>
              <a:t> -</a:t>
            </a:r>
            <a:r>
              <a:rPr lang="en-US" sz="2200" dirty="0" smtClean="0"/>
              <a:t> </a:t>
            </a:r>
            <a:r>
              <a:rPr lang="vi-VN" sz="2200" dirty="0" smtClean="0">
                <a:latin typeface="Calibri Light" pitchFamily="34" charset="0"/>
              </a:rPr>
              <a:t>Aşadar, voi nu mai sunteţi nici străini, nici oaspeţi ai casei, ci sunteţi împreună cetăţeni cu sfinţii, oameni din casa lui Dumnezeu,</a:t>
            </a:r>
          </a:p>
          <a:p>
            <a:r>
              <a:rPr lang="en-US" sz="2200" b="1" dirty="0" smtClean="0">
                <a:latin typeface="Arial" pitchFamily="34" charset="0"/>
                <a:cs typeface="Arial" pitchFamily="34" charset="0"/>
              </a:rPr>
              <a:t>Col</a:t>
            </a:r>
            <a:r>
              <a:rPr lang="ro-RO" sz="2200" b="1" dirty="0" smtClean="0">
                <a:latin typeface="Arial" pitchFamily="34" charset="0"/>
                <a:cs typeface="Arial" pitchFamily="34" charset="0"/>
              </a:rPr>
              <a:t>.</a:t>
            </a:r>
            <a:r>
              <a:rPr lang="en-US" sz="2200" b="1" dirty="0" smtClean="0">
                <a:latin typeface="Arial" pitchFamily="34" charset="0"/>
                <a:cs typeface="Arial" pitchFamily="34" charset="0"/>
              </a:rPr>
              <a:t> </a:t>
            </a:r>
            <a:r>
              <a:rPr lang="en-US" sz="2200" b="1" dirty="0">
                <a:latin typeface="Arial" pitchFamily="34" charset="0"/>
                <a:cs typeface="Arial" pitchFamily="34" charset="0"/>
              </a:rPr>
              <a:t>2:13 -</a:t>
            </a:r>
            <a:r>
              <a:rPr lang="en-US" sz="2200" b="1" dirty="0"/>
              <a:t> </a:t>
            </a:r>
            <a:r>
              <a:rPr lang="vi-VN" sz="2200" dirty="0" smtClean="0">
                <a:latin typeface="Calibri Light" pitchFamily="34" charset="0"/>
              </a:rPr>
              <a:t>Pe voi, care eraţi morţi în greşelile voastre şi în firea voastră pământească netăiată împrejur, Dumnezeu v-a adus la viaţă împreună cu El, după ce ne-a iertat toate greşelile.</a:t>
            </a:r>
            <a:endParaRPr lang="ro-RO" sz="2200" b="1" dirty="0" smtClean="0">
              <a:solidFill>
                <a:srgbClr val="FF0000"/>
              </a:solidFill>
            </a:endParaRPr>
          </a:p>
          <a:p>
            <a:pPr algn="ctr">
              <a:buNone/>
            </a:pPr>
            <a:r>
              <a:rPr lang="ro-RO" sz="2200" b="1" dirty="0" smtClean="0">
                <a:solidFill>
                  <a:srgbClr val="FF0000"/>
                </a:solidFill>
              </a:rPr>
              <a:t>SUNT SCHIMBAT ÎN SUFLET CA SĂ ARĂT AȘA CUM DEJA SUNT ÎN DUH.</a:t>
            </a:r>
            <a:endParaRPr lang="en-US" sz="22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ro-RO" b="1" u="sng" dirty="0" smtClean="0"/>
              <a:t>SUFLET ADOPTAT ȘI TRANSFORMAT</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r>
              <a:rPr lang="en-US" sz="2800" b="1" dirty="0" smtClean="0">
                <a:latin typeface="Arial" pitchFamily="34" charset="0"/>
                <a:cs typeface="Arial" pitchFamily="34" charset="0"/>
              </a:rPr>
              <a:t>Gal</a:t>
            </a:r>
            <a:r>
              <a:rPr lang="ro-RO" sz="2800" b="1" dirty="0" smtClean="0">
                <a:latin typeface="Arial" pitchFamily="34" charset="0"/>
                <a:cs typeface="Arial" pitchFamily="34" charset="0"/>
              </a:rPr>
              <a:t>.</a:t>
            </a:r>
            <a:r>
              <a:rPr lang="en-US" sz="2800" b="1" dirty="0" smtClean="0">
                <a:latin typeface="Arial" pitchFamily="34" charset="0"/>
                <a:cs typeface="Arial" pitchFamily="34" charset="0"/>
              </a:rPr>
              <a:t> </a:t>
            </a:r>
            <a:r>
              <a:rPr lang="en-US" sz="2800" b="1" dirty="0">
                <a:latin typeface="Arial" pitchFamily="34" charset="0"/>
                <a:cs typeface="Arial" pitchFamily="34" charset="0"/>
              </a:rPr>
              <a:t>4:4-7</a:t>
            </a:r>
            <a:r>
              <a:rPr lang="en-US" sz="2800" dirty="0">
                <a:latin typeface="Arial" pitchFamily="34" charset="0"/>
                <a:cs typeface="Arial" pitchFamily="34" charset="0"/>
              </a:rPr>
              <a:t> -</a:t>
            </a:r>
            <a:r>
              <a:rPr lang="en-US" sz="2800" dirty="0"/>
              <a:t> </a:t>
            </a:r>
            <a:r>
              <a:rPr lang="vi-VN" sz="2800" b="1" baseline="30000" dirty="0" smtClean="0">
                <a:latin typeface="Calibri Light" pitchFamily="34" charset="0"/>
              </a:rPr>
              <a:t>4</a:t>
            </a:r>
            <a:r>
              <a:rPr lang="vi-VN" sz="2800" dirty="0" smtClean="0">
                <a:latin typeface="Calibri Light" pitchFamily="34" charset="0"/>
              </a:rPr>
              <a:t> Dar, când a venit împlinirea vremii, Dumnezeu a trimis pe Fiul Său, născut din femeie, născut sub Lege, </a:t>
            </a:r>
            <a:r>
              <a:rPr lang="vi-VN" sz="2800" b="1" baseline="30000" dirty="0" smtClean="0">
                <a:latin typeface="Calibri Light" pitchFamily="34" charset="0"/>
              </a:rPr>
              <a:t>5</a:t>
            </a:r>
            <a:r>
              <a:rPr lang="vi-VN" sz="2800" dirty="0" smtClean="0">
                <a:latin typeface="Calibri Light" pitchFamily="34" charset="0"/>
              </a:rPr>
              <a:t> ca să răscumpere pe cei ce erau sub Lege, pentru ca să căpătăm înfierea. </a:t>
            </a:r>
            <a:r>
              <a:rPr lang="vi-VN" sz="2800" b="1" baseline="30000" dirty="0" smtClean="0">
                <a:latin typeface="Calibri Light" pitchFamily="34" charset="0"/>
              </a:rPr>
              <a:t>6</a:t>
            </a:r>
            <a:r>
              <a:rPr lang="vi-VN" sz="2800" dirty="0" smtClean="0">
                <a:latin typeface="Calibri Light" pitchFamily="34" charset="0"/>
              </a:rPr>
              <a:t> Şi, pentru că sunteţi fii, Dumnezeu ne-a trimis în inimă Duhul Fiului Său care strigă: „Ava”, adică: „Tată!”</a:t>
            </a:r>
            <a:r>
              <a:rPr lang="ro-RO" sz="2800" dirty="0" smtClean="0">
                <a:latin typeface="Calibri Light" pitchFamily="34" charset="0"/>
              </a:rPr>
              <a:t> </a:t>
            </a:r>
            <a:r>
              <a:rPr lang="vi-VN" sz="2800" b="1" baseline="30000" dirty="0" smtClean="0">
                <a:latin typeface="Calibri Light" pitchFamily="34" charset="0"/>
              </a:rPr>
              <a:t>7</a:t>
            </a:r>
            <a:r>
              <a:rPr lang="vi-VN" sz="2800" dirty="0" smtClean="0">
                <a:latin typeface="Calibri Light" pitchFamily="34" charset="0"/>
              </a:rPr>
              <a:t> Aşa că nu mai eşti rob, ci fiu; şi, dacă eşti fiu, eşti şi moştenitor, prin Dumnezeu.</a:t>
            </a:r>
            <a:endParaRPr lang="en-US" sz="2800" dirty="0">
              <a:latin typeface="Calibri Light" pitchFamily="34" charset="0"/>
            </a:endParaRPr>
          </a:p>
          <a:p>
            <a:r>
              <a:rPr lang="en-US" sz="2800" b="1" dirty="0" smtClean="0">
                <a:latin typeface="Arial" pitchFamily="34" charset="0"/>
                <a:cs typeface="Arial" pitchFamily="34" charset="0"/>
              </a:rPr>
              <a:t>Rom</a:t>
            </a:r>
            <a:r>
              <a:rPr lang="ro-RO" sz="2800" b="1" dirty="0" smtClean="0">
                <a:latin typeface="Arial" pitchFamily="34" charset="0"/>
                <a:cs typeface="Arial" pitchFamily="34" charset="0"/>
              </a:rPr>
              <a:t>.</a:t>
            </a:r>
            <a:r>
              <a:rPr lang="en-US" sz="2800" b="1" dirty="0" smtClean="0">
                <a:latin typeface="Arial" pitchFamily="34" charset="0"/>
                <a:cs typeface="Arial" pitchFamily="34" charset="0"/>
              </a:rPr>
              <a:t> </a:t>
            </a:r>
            <a:r>
              <a:rPr lang="en-US" sz="2800" b="1" dirty="0">
                <a:latin typeface="Arial" pitchFamily="34" charset="0"/>
                <a:cs typeface="Arial" pitchFamily="34" charset="0"/>
              </a:rPr>
              <a:t>8:14-16</a:t>
            </a:r>
            <a:r>
              <a:rPr lang="en-US" sz="2800" dirty="0">
                <a:latin typeface="Arial" pitchFamily="34" charset="0"/>
                <a:cs typeface="Arial" pitchFamily="34" charset="0"/>
              </a:rPr>
              <a:t> -</a:t>
            </a:r>
            <a:r>
              <a:rPr lang="en-US" sz="2800" dirty="0"/>
              <a:t> </a:t>
            </a:r>
            <a:r>
              <a:rPr lang="vi-VN" sz="2800" b="1" baseline="30000" dirty="0" smtClean="0">
                <a:latin typeface="Calibri Light" pitchFamily="34" charset="0"/>
              </a:rPr>
              <a:t>14</a:t>
            </a:r>
            <a:r>
              <a:rPr lang="vi-VN" sz="2800" dirty="0" smtClean="0">
                <a:latin typeface="Calibri Light" pitchFamily="34" charset="0"/>
              </a:rPr>
              <a:t> Căci toţi cei ce sunt călăuziţi de Duhul lui Dumnezeu sunt fii ai lui Dumnezeu</a:t>
            </a:r>
            <a:r>
              <a:rPr lang="vi-VN" sz="2800" dirty="0" smtClean="0">
                <a:latin typeface="Calibri Light" pitchFamily="34" charset="0"/>
              </a:rPr>
              <a:t>.</a:t>
            </a:r>
            <a:r>
              <a:rPr lang="en-US" sz="2800" dirty="0" smtClean="0">
                <a:latin typeface="Calibri Light" pitchFamily="34" charset="0"/>
              </a:rPr>
              <a:t> </a:t>
            </a:r>
            <a:r>
              <a:rPr lang="vi-VN" sz="2800" b="1" baseline="30000" dirty="0" smtClean="0">
                <a:latin typeface="Calibri Light" pitchFamily="34" charset="0"/>
              </a:rPr>
              <a:t>15</a:t>
            </a:r>
            <a:r>
              <a:rPr lang="vi-VN" sz="2800" dirty="0" smtClean="0">
                <a:latin typeface="Calibri Light" pitchFamily="34" charset="0"/>
              </a:rPr>
              <a:t> Şi voi n-aţi primit un duh de robie, ca să mai aveţi frică; ci aţi primit un duh de înfiere care ne face să strigăm: „Ava!, adică: Tată</a:t>
            </a:r>
            <a:r>
              <a:rPr lang="vi-VN" sz="2800" dirty="0" smtClean="0">
                <a:latin typeface="Calibri Light" pitchFamily="34" charset="0"/>
              </a:rPr>
              <a:t>!” </a:t>
            </a:r>
            <a:r>
              <a:rPr lang="vi-VN" sz="2800" b="1" baseline="30000" dirty="0" smtClean="0">
                <a:latin typeface="Calibri Light" pitchFamily="34" charset="0"/>
              </a:rPr>
              <a:t>16</a:t>
            </a:r>
            <a:r>
              <a:rPr lang="vi-VN" sz="2800" dirty="0" smtClean="0">
                <a:latin typeface="Calibri Light" pitchFamily="34" charset="0"/>
              </a:rPr>
              <a:t> Însuşi Duhul adevereşte împreună cu duhul nostru că suntem copii ai lui Dumnezeu</a:t>
            </a:r>
            <a:r>
              <a:rPr lang="vi-VN" sz="2800" dirty="0" smtClean="0">
                <a:latin typeface="Calibri Light" pitchFamily="34" charset="0"/>
              </a:rPr>
              <a:t>.</a:t>
            </a:r>
            <a:endParaRPr lang="vi-VN" sz="2800" dirty="0" smtClean="0">
              <a:latin typeface="Calibri Light" pitchFamily="34" charset="0"/>
            </a:endParaRPr>
          </a:p>
          <a:p>
            <a:endParaRPr lang="en-US" dirty="0" smtClean="0"/>
          </a:p>
          <a:p>
            <a:pPr algn="ctr">
              <a:buNone/>
            </a:pPr>
            <a:r>
              <a:rPr lang="ro-RO" b="1" dirty="0" smtClean="0">
                <a:solidFill>
                  <a:srgbClr val="FF0000"/>
                </a:solidFill>
              </a:rPr>
              <a:t>DUHUL MEU ESTE NĂSCUT DIN DUMNEZEU</a:t>
            </a:r>
          </a:p>
          <a:p>
            <a:pPr algn="ctr">
              <a:buNone/>
            </a:pPr>
            <a:r>
              <a:rPr lang="ro-RO" b="1" dirty="0" smtClean="0">
                <a:solidFill>
                  <a:srgbClr val="FF0000"/>
                </a:solidFill>
              </a:rPr>
              <a:t>ȘI SUFLETUL MEU ESTE ADOPTAT.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en-US" b="1" u="sng" dirty="0" smtClean="0"/>
              <a:t>CONFORM</a:t>
            </a:r>
            <a:r>
              <a:rPr lang="ro-RO" b="1" u="sng" dirty="0" smtClean="0"/>
              <a:t>AT, TRANSFORMAT</a:t>
            </a:r>
            <a:endParaRPr lang="en-US" dirty="0"/>
          </a:p>
        </p:txBody>
      </p:sp>
      <p:sp>
        <p:nvSpPr>
          <p:cNvPr id="3" name="Content Placeholder 2"/>
          <p:cNvSpPr>
            <a:spLocks noGrp="1"/>
          </p:cNvSpPr>
          <p:nvPr>
            <p:ph idx="1"/>
          </p:nvPr>
        </p:nvSpPr>
        <p:spPr>
          <a:xfrm>
            <a:off x="0" y="990600"/>
            <a:ext cx="9144000" cy="5867400"/>
          </a:xfrm>
        </p:spPr>
        <p:txBody>
          <a:bodyPr>
            <a:normAutofit fontScale="62500" lnSpcReduction="20000"/>
          </a:bodyPr>
          <a:lstStyle/>
          <a:p>
            <a:r>
              <a:rPr lang="en-US" sz="3400" b="1" dirty="0" smtClean="0">
                <a:latin typeface="Arial" pitchFamily="34" charset="0"/>
                <a:cs typeface="Arial" pitchFamily="34" charset="0"/>
              </a:rPr>
              <a:t>Rom</a:t>
            </a:r>
            <a:r>
              <a:rPr lang="ro-RO" sz="3400" b="1" dirty="0" smtClean="0">
                <a:latin typeface="Arial" pitchFamily="34" charset="0"/>
                <a:cs typeface="Arial" pitchFamily="34" charset="0"/>
              </a:rPr>
              <a:t>.</a:t>
            </a:r>
            <a:r>
              <a:rPr lang="en-US" sz="3400" b="1" dirty="0" smtClean="0">
                <a:latin typeface="Arial" pitchFamily="34" charset="0"/>
                <a:cs typeface="Arial" pitchFamily="34" charset="0"/>
              </a:rPr>
              <a:t> </a:t>
            </a:r>
            <a:r>
              <a:rPr lang="en-US" sz="3400" b="1" dirty="0">
                <a:latin typeface="Arial" pitchFamily="34" charset="0"/>
                <a:cs typeface="Arial" pitchFamily="34" charset="0"/>
              </a:rPr>
              <a:t>8:28-29</a:t>
            </a:r>
            <a:r>
              <a:rPr lang="en-US" sz="3400" dirty="0">
                <a:latin typeface="Arial" pitchFamily="34" charset="0"/>
                <a:cs typeface="Arial" pitchFamily="34" charset="0"/>
              </a:rPr>
              <a:t> -</a:t>
            </a:r>
            <a:r>
              <a:rPr lang="en-US" sz="3400" dirty="0"/>
              <a:t> </a:t>
            </a:r>
            <a:r>
              <a:rPr lang="vi-VN" sz="3400" b="1" baseline="30000" dirty="0" smtClean="0">
                <a:latin typeface="Calibri Light" pitchFamily="34" charset="0"/>
              </a:rPr>
              <a:t>28</a:t>
            </a:r>
            <a:r>
              <a:rPr lang="vi-VN" sz="3400" dirty="0" smtClean="0">
                <a:latin typeface="Calibri Light" pitchFamily="34" charset="0"/>
              </a:rPr>
              <a:t> De altă parte, ştim că toate lucrurile lucrează împreună spre binele celor ce iubesc pe Dumnezeu, şi anume spre binele celor ce sunt chemaţi după planul Său.</a:t>
            </a:r>
            <a:r>
              <a:rPr lang="ro-RO" sz="3400" dirty="0" smtClean="0">
                <a:latin typeface="Calibri Light" pitchFamily="34" charset="0"/>
              </a:rPr>
              <a:t> </a:t>
            </a:r>
            <a:r>
              <a:rPr lang="vi-VN" sz="3400" b="1" baseline="30000" dirty="0" smtClean="0">
                <a:latin typeface="Calibri Light" pitchFamily="34" charset="0"/>
              </a:rPr>
              <a:t>29</a:t>
            </a:r>
            <a:r>
              <a:rPr lang="vi-VN" sz="3400" dirty="0" smtClean="0">
                <a:latin typeface="Calibri Light" pitchFamily="34" charset="0"/>
              </a:rPr>
              <a:t> Căci pe aceia pe care i-a cunoscut mai dinainte, i-a şi hotărât mai dinainte să fie asemenea chipului Fiului Său, pentru ca El să fie Cel întâi născut dintre mai mulţi fraţi.</a:t>
            </a:r>
            <a:endParaRPr lang="en-US" sz="3400" dirty="0">
              <a:latin typeface="Calibri Light" pitchFamily="34" charset="0"/>
            </a:endParaRPr>
          </a:p>
          <a:p>
            <a:r>
              <a:rPr lang="en-US" sz="3400" b="1" dirty="0" smtClean="0">
                <a:latin typeface="Arial" pitchFamily="34" charset="0"/>
                <a:cs typeface="Arial" pitchFamily="34" charset="0"/>
              </a:rPr>
              <a:t>Rom</a:t>
            </a:r>
            <a:r>
              <a:rPr lang="ro-RO" sz="3400" b="1" dirty="0" smtClean="0">
                <a:latin typeface="Arial" pitchFamily="34" charset="0"/>
                <a:cs typeface="Arial" pitchFamily="34" charset="0"/>
              </a:rPr>
              <a:t>.</a:t>
            </a:r>
            <a:r>
              <a:rPr lang="en-US" sz="3400" b="1" dirty="0" smtClean="0">
                <a:latin typeface="Arial" pitchFamily="34" charset="0"/>
                <a:cs typeface="Arial" pitchFamily="34" charset="0"/>
              </a:rPr>
              <a:t> </a:t>
            </a:r>
            <a:r>
              <a:rPr lang="en-US" sz="3400" b="1" dirty="0">
                <a:latin typeface="Arial" pitchFamily="34" charset="0"/>
                <a:cs typeface="Arial" pitchFamily="34" charset="0"/>
              </a:rPr>
              <a:t>12:2 </a:t>
            </a:r>
            <a:r>
              <a:rPr lang="en-US" sz="3400" dirty="0">
                <a:latin typeface="Arial" pitchFamily="34" charset="0"/>
                <a:cs typeface="Arial" pitchFamily="34" charset="0"/>
              </a:rPr>
              <a:t>-</a:t>
            </a:r>
            <a:r>
              <a:rPr lang="en-US" sz="3400" dirty="0"/>
              <a:t> </a:t>
            </a:r>
            <a:r>
              <a:rPr lang="vi-VN" sz="3400" dirty="0" smtClean="0">
                <a:latin typeface="Calibri Light" pitchFamily="34" charset="0"/>
              </a:rPr>
              <a:t>Să nu vă potriviţi chipului veacului acestuia, ci să vă prefaceţi, prin înnoirea minţii voastre, ca să puteţi deosebi bine voia lui Dumnezeu: cea bună, plăcută şi desăvârşită.</a:t>
            </a:r>
          </a:p>
          <a:p>
            <a:endParaRPr lang="en-US" sz="3400" dirty="0"/>
          </a:p>
          <a:p>
            <a:pPr>
              <a:buNone/>
            </a:pPr>
            <a:r>
              <a:rPr lang="ro-RO" sz="3400" b="1" dirty="0" smtClean="0"/>
              <a:t>GÂNDIREA LUI HRISTOS</a:t>
            </a:r>
            <a:endParaRPr lang="en-US" sz="3400" b="1" dirty="0"/>
          </a:p>
          <a:p>
            <a:r>
              <a:rPr lang="en-US" sz="3400" b="1" dirty="0" smtClean="0">
                <a:latin typeface="Arial" pitchFamily="34" charset="0"/>
                <a:cs typeface="Arial" pitchFamily="34" charset="0"/>
              </a:rPr>
              <a:t>E</a:t>
            </a:r>
            <a:r>
              <a:rPr lang="ro-RO" sz="3400" b="1" dirty="0" smtClean="0">
                <a:latin typeface="Arial" pitchFamily="34" charset="0"/>
                <a:cs typeface="Arial" pitchFamily="34" charset="0"/>
              </a:rPr>
              <a:t>fe</a:t>
            </a:r>
            <a:r>
              <a:rPr lang="en-US" sz="3400" b="1" dirty="0" smtClean="0">
                <a:latin typeface="Arial" pitchFamily="34" charset="0"/>
                <a:cs typeface="Arial" pitchFamily="34" charset="0"/>
              </a:rPr>
              <a:t>s</a:t>
            </a:r>
            <a:r>
              <a:rPr lang="ro-RO" sz="3400" b="1" dirty="0" smtClean="0">
                <a:latin typeface="Arial" pitchFamily="34" charset="0"/>
                <a:cs typeface="Arial" pitchFamily="34" charset="0"/>
              </a:rPr>
              <a:t>.</a:t>
            </a:r>
            <a:r>
              <a:rPr lang="en-US" sz="3400" b="1" dirty="0" smtClean="0">
                <a:latin typeface="Arial" pitchFamily="34" charset="0"/>
                <a:cs typeface="Arial" pitchFamily="34" charset="0"/>
              </a:rPr>
              <a:t> </a:t>
            </a:r>
            <a:r>
              <a:rPr lang="en-US" sz="3400" b="1" dirty="0">
                <a:latin typeface="Arial" pitchFamily="34" charset="0"/>
                <a:cs typeface="Arial" pitchFamily="34" charset="0"/>
              </a:rPr>
              <a:t>4:23</a:t>
            </a:r>
            <a:r>
              <a:rPr lang="en-US" sz="3400" dirty="0">
                <a:latin typeface="Arial" pitchFamily="34" charset="0"/>
                <a:cs typeface="Arial" pitchFamily="34" charset="0"/>
              </a:rPr>
              <a:t> -</a:t>
            </a:r>
            <a:r>
              <a:rPr lang="en-US" sz="3400" dirty="0"/>
              <a:t> </a:t>
            </a:r>
            <a:r>
              <a:rPr lang="vi-VN" sz="3400" dirty="0" smtClean="0">
                <a:latin typeface="Calibri Light" pitchFamily="34" charset="0"/>
              </a:rPr>
              <a:t>şi să vă înnoiţi în duhul minţii voastre,</a:t>
            </a:r>
            <a:endParaRPr lang="en-US" sz="3400" dirty="0">
              <a:latin typeface="Calibri Light" pitchFamily="34" charset="0"/>
            </a:endParaRPr>
          </a:p>
          <a:p>
            <a:r>
              <a:rPr lang="en-US" sz="3400" b="1" dirty="0" smtClean="0">
                <a:latin typeface="Arial" pitchFamily="34" charset="0"/>
                <a:cs typeface="Arial" pitchFamily="34" charset="0"/>
              </a:rPr>
              <a:t>Rom</a:t>
            </a:r>
            <a:r>
              <a:rPr lang="ro-RO" sz="3400" b="1" dirty="0" smtClean="0">
                <a:latin typeface="Arial" pitchFamily="34" charset="0"/>
                <a:cs typeface="Arial" pitchFamily="34" charset="0"/>
              </a:rPr>
              <a:t>.</a:t>
            </a:r>
            <a:r>
              <a:rPr lang="en-US" sz="3400" b="1" dirty="0" smtClean="0">
                <a:latin typeface="Arial" pitchFamily="34" charset="0"/>
                <a:cs typeface="Arial" pitchFamily="34" charset="0"/>
              </a:rPr>
              <a:t> </a:t>
            </a:r>
            <a:r>
              <a:rPr lang="en-US" sz="3400" b="1" dirty="0">
                <a:latin typeface="Arial" pitchFamily="34" charset="0"/>
                <a:cs typeface="Arial" pitchFamily="34" charset="0"/>
              </a:rPr>
              <a:t>8:6-7</a:t>
            </a:r>
            <a:r>
              <a:rPr lang="en-US" sz="3400" dirty="0">
                <a:latin typeface="Arial" pitchFamily="34" charset="0"/>
                <a:cs typeface="Arial" pitchFamily="34" charset="0"/>
              </a:rPr>
              <a:t> -</a:t>
            </a:r>
            <a:r>
              <a:rPr lang="en-US" sz="3400" dirty="0"/>
              <a:t> </a:t>
            </a:r>
            <a:r>
              <a:rPr lang="vi-VN" sz="3400" b="1" baseline="30000" dirty="0" smtClean="0">
                <a:latin typeface="Calibri Light" pitchFamily="34" charset="0"/>
              </a:rPr>
              <a:t>6</a:t>
            </a:r>
            <a:r>
              <a:rPr lang="vi-VN" sz="3400" dirty="0" smtClean="0">
                <a:latin typeface="Calibri Light" pitchFamily="34" charset="0"/>
              </a:rPr>
              <a:t> Şi umblarea după lucrurile firii pământeşti este moarte, pe când umblarea după lucrurile Duhului este viaţă şi pace.</a:t>
            </a:r>
            <a:r>
              <a:rPr lang="ro-RO" sz="3400" dirty="0" smtClean="0">
                <a:latin typeface="Calibri Light" pitchFamily="34" charset="0"/>
              </a:rPr>
              <a:t> </a:t>
            </a:r>
            <a:r>
              <a:rPr lang="vi-VN" sz="3400" b="1" baseline="30000" dirty="0" smtClean="0">
                <a:latin typeface="Calibri Light" pitchFamily="34" charset="0"/>
              </a:rPr>
              <a:t>7</a:t>
            </a:r>
            <a:r>
              <a:rPr lang="vi-VN" sz="3400" dirty="0" smtClean="0">
                <a:latin typeface="Calibri Light" pitchFamily="34" charset="0"/>
              </a:rPr>
              <a:t> Fiindcă umblarea după lucrurile firii pământeşti este vrăjmăşie împotriva lui Dumnezeu, căci ea nu se supune Legii lui Dumnezeu şi nici nu poate să se supună.</a:t>
            </a:r>
            <a:endParaRPr lang="en-US" sz="3400" dirty="0">
              <a:latin typeface="Calibri Light" pitchFamily="34" charset="0"/>
            </a:endParaRPr>
          </a:p>
          <a:p>
            <a:r>
              <a:rPr lang="en-US" sz="3400" b="1" dirty="0">
                <a:latin typeface="Arial" pitchFamily="34" charset="0"/>
                <a:cs typeface="Arial" pitchFamily="34" charset="0"/>
              </a:rPr>
              <a:t>1 </a:t>
            </a:r>
            <a:r>
              <a:rPr lang="en-US" sz="3400" b="1" dirty="0" err="1" smtClean="0">
                <a:latin typeface="Arial" pitchFamily="34" charset="0"/>
                <a:cs typeface="Arial" pitchFamily="34" charset="0"/>
              </a:rPr>
              <a:t>Cor</a:t>
            </a:r>
            <a:r>
              <a:rPr lang="ro-RO" sz="3400" b="1" dirty="0" smtClean="0">
                <a:latin typeface="Arial" pitchFamily="34" charset="0"/>
                <a:cs typeface="Arial" pitchFamily="34" charset="0"/>
              </a:rPr>
              <a:t>.</a:t>
            </a:r>
            <a:r>
              <a:rPr lang="en-US" sz="3400" b="1" dirty="0" smtClean="0">
                <a:latin typeface="Arial" pitchFamily="34" charset="0"/>
                <a:cs typeface="Arial" pitchFamily="34" charset="0"/>
              </a:rPr>
              <a:t> </a:t>
            </a:r>
            <a:r>
              <a:rPr lang="en-US" sz="3400" b="1" dirty="0">
                <a:latin typeface="Arial" pitchFamily="34" charset="0"/>
                <a:cs typeface="Arial" pitchFamily="34" charset="0"/>
              </a:rPr>
              <a:t>2:16</a:t>
            </a:r>
            <a:r>
              <a:rPr lang="en-US" sz="3400" dirty="0">
                <a:latin typeface="Arial" pitchFamily="34" charset="0"/>
                <a:cs typeface="Arial" pitchFamily="34" charset="0"/>
              </a:rPr>
              <a:t> -</a:t>
            </a:r>
            <a:r>
              <a:rPr lang="en-US" sz="3400" dirty="0"/>
              <a:t> </a:t>
            </a:r>
            <a:r>
              <a:rPr lang="vi-VN" sz="3400" dirty="0" smtClean="0">
                <a:latin typeface="Calibri Light" pitchFamily="34" charset="0"/>
              </a:rPr>
              <a:t>Căci „cine a cunoscut gândul Domnului, ca să-I poată da învăţătură?” Noi însă avem gândul lui Hristos.</a:t>
            </a:r>
            <a:endParaRPr lang="en-US" sz="3400" dirty="0" smtClean="0">
              <a:latin typeface="Calibri Light" pitchFamily="34" charset="0"/>
            </a:endParaRPr>
          </a:p>
          <a:p>
            <a:pPr algn="ctr">
              <a:buNone/>
            </a:pPr>
            <a:endParaRPr lang="ro-RO" sz="3400" b="1" dirty="0" smtClean="0">
              <a:solidFill>
                <a:srgbClr val="FF0000"/>
              </a:solidFill>
            </a:endParaRPr>
          </a:p>
          <a:p>
            <a:pPr algn="ctr">
              <a:buNone/>
            </a:pPr>
            <a:r>
              <a:rPr lang="ro-RO" sz="3400" b="1" dirty="0" smtClean="0">
                <a:solidFill>
                  <a:srgbClr val="FF0000"/>
                </a:solidFill>
              </a:rPr>
              <a:t>EU AM GÂNDIREA LUI HRISTOS.</a:t>
            </a:r>
            <a:r>
              <a:rPr lang="en-US" sz="3400" b="1" dirty="0" smtClean="0">
                <a:solidFill>
                  <a:srgbClr val="FF0000"/>
                </a:solidFill>
              </a:rPr>
              <a:t> </a:t>
            </a:r>
            <a:endParaRPr lang="ro-RO" sz="3400" b="1" dirty="0" smtClean="0">
              <a:solidFill>
                <a:srgbClr val="FF0000"/>
              </a:solidFill>
            </a:endParaRPr>
          </a:p>
          <a:p>
            <a:pPr algn="ctr">
              <a:buNone/>
            </a:pPr>
            <a:r>
              <a:rPr lang="ro-RO" sz="3400" b="1" dirty="0" smtClean="0">
                <a:solidFill>
                  <a:srgbClr val="FF0000"/>
                </a:solidFill>
              </a:rPr>
              <a:t>EU AM GÂNDURILE LUI ȘI MĂ SUPUN PLANURILOR LUI.</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162"/>
            <a:ext cx="9144000" cy="792162"/>
          </a:xfrm>
        </p:spPr>
        <p:txBody>
          <a:bodyPr>
            <a:normAutofit/>
          </a:bodyPr>
          <a:lstStyle/>
          <a:p>
            <a:r>
              <a:rPr lang="ro-RO" b="1" u="sng" dirty="0" smtClean="0"/>
              <a:t>RĂSTIGNIT, ÎNGROPAT ȘI ÎNVIAT</a:t>
            </a:r>
            <a:endParaRPr lang="en-US" dirty="0"/>
          </a:p>
        </p:txBody>
      </p:sp>
      <p:sp>
        <p:nvSpPr>
          <p:cNvPr id="3" name="Content Placeholder 2"/>
          <p:cNvSpPr>
            <a:spLocks noGrp="1"/>
          </p:cNvSpPr>
          <p:nvPr>
            <p:ph idx="1"/>
          </p:nvPr>
        </p:nvSpPr>
        <p:spPr>
          <a:xfrm>
            <a:off x="0" y="838200"/>
            <a:ext cx="9144000" cy="6019800"/>
          </a:xfrm>
        </p:spPr>
        <p:txBody>
          <a:bodyPr>
            <a:normAutofit fontScale="47500" lnSpcReduction="20000"/>
          </a:bodyPr>
          <a:lstStyle/>
          <a:p>
            <a:r>
              <a:rPr lang="en-US" b="1" dirty="0" smtClean="0">
                <a:latin typeface="Arial" pitchFamily="34" charset="0"/>
                <a:cs typeface="Arial" pitchFamily="34" charset="0"/>
              </a:rPr>
              <a:t>Rom</a:t>
            </a:r>
            <a:r>
              <a:rPr lang="ro-RO" b="1" dirty="0" smtClean="0">
                <a:latin typeface="Arial" pitchFamily="34" charset="0"/>
                <a:cs typeface="Arial" pitchFamily="34" charset="0"/>
              </a:rPr>
              <a:t>.</a:t>
            </a:r>
            <a:r>
              <a:rPr lang="en-US" b="1" dirty="0" smtClean="0">
                <a:latin typeface="Arial" pitchFamily="34" charset="0"/>
                <a:cs typeface="Arial" pitchFamily="34" charset="0"/>
              </a:rPr>
              <a:t> </a:t>
            </a:r>
            <a:r>
              <a:rPr lang="en-US" b="1" dirty="0">
                <a:latin typeface="Arial" pitchFamily="34" charset="0"/>
                <a:cs typeface="Arial" pitchFamily="34" charset="0"/>
              </a:rPr>
              <a:t>6:4-6</a:t>
            </a:r>
            <a:r>
              <a:rPr lang="en-US" dirty="0">
                <a:latin typeface="Arial" pitchFamily="34" charset="0"/>
                <a:cs typeface="Arial" pitchFamily="34" charset="0"/>
              </a:rPr>
              <a:t> -</a:t>
            </a:r>
            <a:r>
              <a:rPr lang="en-US" dirty="0"/>
              <a:t> </a:t>
            </a:r>
            <a:r>
              <a:rPr lang="vi-VN" b="1" baseline="30000" dirty="0" smtClean="0">
                <a:latin typeface="Calibri Light" pitchFamily="34" charset="0"/>
              </a:rPr>
              <a:t>4</a:t>
            </a:r>
            <a:r>
              <a:rPr lang="vi-VN" dirty="0" smtClean="0">
                <a:latin typeface="Calibri Light" pitchFamily="34" charset="0"/>
              </a:rPr>
              <a:t> Noi deci, prin botezul în moartea Lui, am fost îngropaţi împreună cu El, pentru ca, după cum Hristos a înviat din morţi, prin slava Tatălui, tot aşa şi noi să trăim o viaţă nouă.</a:t>
            </a:r>
            <a:r>
              <a:rPr lang="ro-RO" dirty="0" smtClean="0">
                <a:latin typeface="Calibri Light" pitchFamily="34" charset="0"/>
              </a:rPr>
              <a:t> </a:t>
            </a:r>
            <a:r>
              <a:rPr lang="vi-VN" b="1" baseline="30000" dirty="0" smtClean="0">
                <a:latin typeface="Calibri Light" pitchFamily="34" charset="0"/>
              </a:rPr>
              <a:t>5</a:t>
            </a:r>
            <a:r>
              <a:rPr lang="vi-VN" dirty="0" smtClean="0">
                <a:latin typeface="Calibri Light" pitchFamily="34" charset="0"/>
              </a:rPr>
              <a:t> În adevăr, dacă ne-am făcut una cu El, printr-o moarte asemănătoare cu a Lui, vom fi una cu El şi printr-o înviere asemănătoare cu a Lui.</a:t>
            </a:r>
            <a:r>
              <a:rPr lang="ro-RO" dirty="0" smtClean="0">
                <a:latin typeface="Calibri Light" pitchFamily="34" charset="0"/>
              </a:rPr>
              <a:t> </a:t>
            </a:r>
            <a:r>
              <a:rPr lang="vi-VN" b="1" baseline="30000" dirty="0" smtClean="0">
                <a:latin typeface="Calibri Light" pitchFamily="34" charset="0"/>
              </a:rPr>
              <a:t>6</a:t>
            </a:r>
            <a:r>
              <a:rPr lang="vi-VN" dirty="0" smtClean="0">
                <a:latin typeface="Calibri Light" pitchFamily="34" charset="0"/>
              </a:rPr>
              <a:t> Ştim bine că omul nostru cel vechi a fost răstignit împreună cu El, pentru ca trupul păcatului să fie dezbrăcat de puterea lui, în aşa fel ca să nu mai fim robi ai păcatului;</a:t>
            </a:r>
            <a:endParaRPr lang="en-US" dirty="0">
              <a:latin typeface="Calibri Light" pitchFamily="34" charset="0"/>
            </a:endParaRPr>
          </a:p>
          <a:p>
            <a:r>
              <a:rPr lang="en-US" b="1" dirty="0" smtClean="0">
                <a:solidFill>
                  <a:srgbClr val="FF0000"/>
                </a:solidFill>
                <a:latin typeface="Arial" pitchFamily="34" charset="0"/>
                <a:cs typeface="Arial" pitchFamily="34" charset="0"/>
              </a:rPr>
              <a:t>Gal</a:t>
            </a:r>
            <a:r>
              <a:rPr lang="ro-RO" b="1" dirty="0" smtClean="0">
                <a:solidFill>
                  <a:srgbClr val="FF0000"/>
                </a:solidFill>
                <a:latin typeface="Arial" pitchFamily="34" charset="0"/>
                <a:cs typeface="Arial" pitchFamily="34" charset="0"/>
              </a:rPr>
              <a:t>.</a:t>
            </a:r>
            <a:r>
              <a:rPr lang="en-US" b="1" dirty="0" smtClean="0">
                <a:solidFill>
                  <a:srgbClr val="FF0000"/>
                </a:solidFill>
                <a:latin typeface="Arial" pitchFamily="34" charset="0"/>
                <a:cs typeface="Arial" pitchFamily="34" charset="0"/>
              </a:rPr>
              <a:t> </a:t>
            </a:r>
            <a:r>
              <a:rPr lang="en-US" b="1" dirty="0">
                <a:solidFill>
                  <a:srgbClr val="FF0000"/>
                </a:solidFill>
                <a:latin typeface="Arial" pitchFamily="34" charset="0"/>
                <a:cs typeface="Arial" pitchFamily="34" charset="0"/>
              </a:rPr>
              <a:t>2:20 -</a:t>
            </a:r>
            <a:r>
              <a:rPr lang="en-US" b="1" dirty="0">
                <a:solidFill>
                  <a:srgbClr val="FF0000"/>
                </a:solidFill>
              </a:rPr>
              <a:t> </a:t>
            </a:r>
            <a:r>
              <a:rPr lang="vi-VN" dirty="0" smtClean="0">
                <a:solidFill>
                  <a:srgbClr val="FF0000"/>
                </a:solidFill>
                <a:latin typeface="Calibri Light" pitchFamily="34" charset="0"/>
              </a:rPr>
              <a:t>Am fost răstignit împreună cu Hristos, şi trăiesc… dar nu mai trăiesc eu, ci Hristos trăieşte în mine. Şi viaţa, pe care o trăiesc acum în trup, o trăiesc în credinţa în Fiul lui Dumnezeu care m-a iubit şi S-a dat pe Sine însuşi pentru mine.</a:t>
            </a:r>
            <a:endParaRPr lang="en-US" b="1" dirty="0">
              <a:solidFill>
                <a:srgbClr val="FF0000"/>
              </a:solidFill>
              <a:latin typeface="Calibri Light" pitchFamily="34" charset="0"/>
            </a:endParaRPr>
          </a:p>
          <a:p>
            <a:r>
              <a:rPr lang="en-US" b="1" dirty="0" smtClean="0">
                <a:latin typeface="Arial" pitchFamily="34" charset="0"/>
                <a:cs typeface="Arial" pitchFamily="34" charset="0"/>
              </a:rPr>
              <a:t>Col</a:t>
            </a:r>
            <a:r>
              <a:rPr lang="ro-RO" b="1" dirty="0" smtClean="0">
                <a:latin typeface="Arial" pitchFamily="34" charset="0"/>
                <a:cs typeface="Arial" pitchFamily="34" charset="0"/>
              </a:rPr>
              <a:t>.</a:t>
            </a:r>
            <a:r>
              <a:rPr lang="en-US" b="1" dirty="0" smtClean="0">
                <a:latin typeface="Arial" pitchFamily="34" charset="0"/>
                <a:cs typeface="Arial" pitchFamily="34" charset="0"/>
              </a:rPr>
              <a:t> </a:t>
            </a:r>
            <a:r>
              <a:rPr lang="en-US" b="1" dirty="0">
                <a:latin typeface="Arial" pitchFamily="34" charset="0"/>
                <a:cs typeface="Arial" pitchFamily="34" charset="0"/>
              </a:rPr>
              <a:t>2:13</a:t>
            </a:r>
            <a:r>
              <a:rPr lang="en-US" dirty="0">
                <a:latin typeface="Arial" pitchFamily="34" charset="0"/>
                <a:cs typeface="Arial" pitchFamily="34" charset="0"/>
              </a:rPr>
              <a:t> -</a:t>
            </a:r>
            <a:r>
              <a:rPr lang="en-US" dirty="0"/>
              <a:t> </a:t>
            </a:r>
            <a:r>
              <a:rPr lang="vi-VN" dirty="0" smtClean="0">
                <a:latin typeface="Calibri Light" pitchFamily="34" charset="0"/>
              </a:rPr>
              <a:t>Pe voi, care eraţi morţi în greşelile voastre şi în firea voastră pământească netăiată împrejur, Dumnezeu v-a adus la viaţă împreună cu El, după ce ne-a iertat toate greşelile.</a:t>
            </a:r>
            <a:endParaRPr lang="en-US" dirty="0">
              <a:latin typeface="Calibri Light" pitchFamily="34" charset="0"/>
            </a:endParaRPr>
          </a:p>
          <a:p>
            <a:r>
              <a:rPr lang="en-US" b="1" dirty="0" smtClean="0">
                <a:latin typeface="Arial" pitchFamily="34" charset="0"/>
                <a:cs typeface="Arial" pitchFamily="34" charset="0"/>
              </a:rPr>
              <a:t>E</a:t>
            </a:r>
            <a:r>
              <a:rPr lang="ro-RO" b="1" dirty="0" smtClean="0">
                <a:latin typeface="Arial" pitchFamily="34" charset="0"/>
                <a:cs typeface="Arial" pitchFamily="34" charset="0"/>
              </a:rPr>
              <a:t>f</a:t>
            </a:r>
            <a:r>
              <a:rPr lang="en-US" b="1" dirty="0" err="1" smtClean="0">
                <a:latin typeface="Arial" pitchFamily="34" charset="0"/>
                <a:cs typeface="Arial" pitchFamily="34" charset="0"/>
              </a:rPr>
              <a:t>es</a:t>
            </a:r>
            <a:r>
              <a:rPr lang="ro-RO" b="1" dirty="0" smtClean="0">
                <a:latin typeface="Arial" pitchFamily="34" charset="0"/>
                <a:cs typeface="Arial" pitchFamily="34" charset="0"/>
              </a:rPr>
              <a:t>.</a:t>
            </a:r>
            <a:r>
              <a:rPr lang="en-US" b="1" dirty="0" smtClean="0">
                <a:latin typeface="Arial" pitchFamily="34" charset="0"/>
                <a:cs typeface="Arial" pitchFamily="34" charset="0"/>
              </a:rPr>
              <a:t> </a:t>
            </a:r>
            <a:r>
              <a:rPr lang="en-US" b="1" dirty="0">
                <a:latin typeface="Arial" pitchFamily="34" charset="0"/>
                <a:cs typeface="Arial" pitchFamily="34" charset="0"/>
              </a:rPr>
              <a:t>2:6</a:t>
            </a:r>
            <a:r>
              <a:rPr lang="en-US" dirty="0">
                <a:latin typeface="Arial" pitchFamily="34" charset="0"/>
                <a:cs typeface="Arial" pitchFamily="34" charset="0"/>
              </a:rPr>
              <a:t> -</a:t>
            </a:r>
            <a:r>
              <a:rPr lang="en-US" dirty="0"/>
              <a:t> </a:t>
            </a:r>
            <a:r>
              <a:rPr lang="vi-VN" dirty="0" smtClean="0">
                <a:latin typeface="Calibri Light" pitchFamily="34" charset="0"/>
              </a:rPr>
              <a:t>El ne-a înviat împreună şi ne-a pus să şedem împreună în locurile cereşti, în Hristos Isus,</a:t>
            </a:r>
            <a:endParaRPr lang="en-US" dirty="0">
              <a:latin typeface="Calibri Light" pitchFamily="34" charset="0"/>
            </a:endParaRPr>
          </a:p>
          <a:p>
            <a:r>
              <a:rPr lang="en-US" b="1" dirty="0" smtClean="0">
                <a:latin typeface="Arial" pitchFamily="34" charset="0"/>
                <a:cs typeface="Arial" pitchFamily="34" charset="0"/>
              </a:rPr>
              <a:t>E</a:t>
            </a:r>
            <a:r>
              <a:rPr lang="ro-RO" b="1" dirty="0" smtClean="0">
                <a:latin typeface="Arial" pitchFamily="34" charset="0"/>
                <a:cs typeface="Arial" pitchFamily="34" charset="0"/>
              </a:rPr>
              <a:t>fes.</a:t>
            </a:r>
            <a:r>
              <a:rPr lang="en-US" b="1" dirty="0" smtClean="0">
                <a:latin typeface="Arial" pitchFamily="34" charset="0"/>
                <a:cs typeface="Arial" pitchFamily="34" charset="0"/>
              </a:rPr>
              <a:t> </a:t>
            </a:r>
            <a:r>
              <a:rPr lang="en-US" b="1" dirty="0">
                <a:latin typeface="Arial" pitchFamily="34" charset="0"/>
                <a:cs typeface="Arial" pitchFamily="34" charset="0"/>
              </a:rPr>
              <a:t>1:20-21</a:t>
            </a:r>
            <a:r>
              <a:rPr lang="en-US" dirty="0">
                <a:latin typeface="Arial" pitchFamily="34" charset="0"/>
                <a:cs typeface="Arial" pitchFamily="34" charset="0"/>
              </a:rPr>
              <a:t> -</a:t>
            </a:r>
            <a:r>
              <a:rPr lang="en-US" dirty="0"/>
              <a:t> </a:t>
            </a:r>
            <a:r>
              <a:rPr lang="vi-VN" b="1" baseline="30000" dirty="0" smtClean="0">
                <a:latin typeface="Calibri Light" pitchFamily="34" charset="0"/>
              </a:rPr>
              <a:t>20</a:t>
            </a:r>
            <a:r>
              <a:rPr lang="vi-VN" dirty="0" smtClean="0">
                <a:latin typeface="Calibri Light" pitchFamily="34" charset="0"/>
              </a:rPr>
              <a:t> pe care a desfăşurat-o în Hristos, prin faptul că L-a înviat din morţi şi L-a pus să şadă la dreapta Sa, în locurile cereşti,</a:t>
            </a:r>
            <a:r>
              <a:rPr lang="ro-RO" dirty="0" smtClean="0">
                <a:latin typeface="Calibri Light" pitchFamily="34" charset="0"/>
              </a:rPr>
              <a:t> </a:t>
            </a:r>
            <a:r>
              <a:rPr lang="vi-VN" b="1" baseline="30000" dirty="0" smtClean="0">
                <a:latin typeface="Calibri Light" pitchFamily="34" charset="0"/>
              </a:rPr>
              <a:t>21</a:t>
            </a:r>
            <a:r>
              <a:rPr lang="vi-VN" dirty="0" smtClean="0">
                <a:latin typeface="Calibri Light" pitchFamily="34" charset="0"/>
              </a:rPr>
              <a:t> mai presus de orice domnie, de orice stăpânire, de orice putere, de orice dregătorie şi de orice nume care se poate numi, nu numai în veacul acesta, ci şi în cel viitor.</a:t>
            </a:r>
            <a:endParaRPr lang="en-US" dirty="0"/>
          </a:p>
          <a:p>
            <a:r>
              <a:rPr lang="en-US" b="1" dirty="0">
                <a:latin typeface="Arial" pitchFamily="34" charset="0"/>
                <a:cs typeface="Arial" pitchFamily="34" charset="0"/>
              </a:rPr>
              <a:t>1 </a:t>
            </a:r>
            <a:r>
              <a:rPr lang="en-US" b="1" dirty="0" smtClean="0">
                <a:latin typeface="Arial" pitchFamily="34" charset="0"/>
                <a:cs typeface="Arial" pitchFamily="34" charset="0"/>
              </a:rPr>
              <a:t>P</a:t>
            </a:r>
            <a:r>
              <a:rPr lang="ro-RO" b="1" dirty="0" smtClean="0">
                <a:latin typeface="Arial" pitchFamily="34" charset="0"/>
                <a:cs typeface="Arial" pitchFamily="34" charset="0"/>
              </a:rPr>
              <a:t>etru</a:t>
            </a:r>
            <a:r>
              <a:rPr lang="en-US" b="1" dirty="0" smtClean="0">
                <a:latin typeface="Arial" pitchFamily="34" charset="0"/>
                <a:cs typeface="Arial" pitchFamily="34" charset="0"/>
              </a:rPr>
              <a:t> </a:t>
            </a:r>
            <a:r>
              <a:rPr lang="en-US" b="1" dirty="0">
                <a:latin typeface="Arial" pitchFamily="34" charset="0"/>
                <a:cs typeface="Arial" pitchFamily="34" charset="0"/>
              </a:rPr>
              <a:t>1:3-11</a:t>
            </a:r>
            <a:r>
              <a:rPr lang="en-US" dirty="0">
                <a:latin typeface="Arial" pitchFamily="34" charset="0"/>
                <a:cs typeface="Arial" pitchFamily="34" charset="0"/>
              </a:rPr>
              <a:t> </a:t>
            </a:r>
            <a:r>
              <a:rPr lang="en-US" dirty="0" smtClean="0">
                <a:latin typeface="Arial" pitchFamily="34" charset="0"/>
                <a:cs typeface="Arial" pitchFamily="34" charset="0"/>
              </a:rPr>
              <a:t>-</a:t>
            </a:r>
            <a:r>
              <a:rPr lang="en-US" dirty="0" smtClean="0"/>
              <a:t> </a:t>
            </a:r>
            <a:r>
              <a:rPr lang="vi-VN" b="1" baseline="30000" dirty="0" smtClean="0">
                <a:latin typeface="Calibri Light" pitchFamily="34" charset="0"/>
              </a:rPr>
              <a:t>3</a:t>
            </a:r>
            <a:r>
              <a:rPr lang="vi-VN" dirty="0" smtClean="0">
                <a:latin typeface="Calibri Light" pitchFamily="34" charset="0"/>
              </a:rPr>
              <a:t> Binecuvântat să fie Dumnezeu, Tatăl Domnului nostru Isus Hristos, care, după îndurarea Sa cea mare, ne-a născut din nou prin învierea lui Isus Hristos din morţi, la o nădejde vie</a:t>
            </a:r>
            <a:r>
              <a:rPr lang="ro-RO" dirty="0" smtClean="0">
                <a:latin typeface="Calibri Light" pitchFamily="34" charset="0"/>
              </a:rPr>
              <a:t> </a:t>
            </a:r>
            <a:r>
              <a:rPr lang="vi-VN" b="1" baseline="30000" dirty="0" smtClean="0">
                <a:latin typeface="Calibri Light" pitchFamily="34" charset="0"/>
              </a:rPr>
              <a:t>4</a:t>
            </a:r>
            <a:r>
              <a:rPr lang="vi-VN" dirty="0" smtClean="0">
                <a:latin typeface="Calibri Light" pitchFamily="34" charset="0"/>
              </a:rPr>
              <a:t> şi la o moştenire nestricăcioasă şi neîntinată, şi care nu se poate veşteji, păstrată în ceruri pentru voi.</a:t>
            </a:r>
            <a:r>
              <a:rPr lang="ro-RO" dirty="0" smtClean="0">
                <a:latin typeface="Calibri Light" pitchFamily="34" charset="0"/>
              </a:rPr>
              <a:t> </a:t>
            </a:r>
            <a:r>
              <a:rPr lang="vi-VN" b="1" baseline="30000" dirty="0" smtClean="0">
                <a:latin typeface="Calibri Light" pitchFamily="34" charset="0"/>
              </a:rPr>
              <a:t>5</a:t>
            </a:r>
            <a:r>
              <a:rPr lang="vi-VN" dirty="0" smtClean="0">
                <a:latin typeface="Calibri Light" pitchFamily="34" charset="0"/>
              </a:rPr>
              <a:t> Voi sunteţi păziţi de puterea lui Dumnezeu, prin credinţă, pentru mântuirea gata să fie descoperită în vremurile de apoi!</a:t>
            </a:r>
            <a:r>
              <a:rPr lang="ro-RO" dirty="0" smtClean="0">
                <a:latin typeface="Calibri Light" pitchFamily="34" charset="0"/>
              </a:rPr>
              <a:t> </a:t>
            </a:r>
            <a:r>
              <a:rPr lang="vi-VN" b="1" baseline="30000" dirty="0" smtClean="0">
                <a:latin typeface="Calibri Light" pitchFamily="34" charset="0"/>
              </a:rPr>
              <a:t>6</a:t>
            </a:r>
            <a:r>
              <a:rPr lang="vi-VN" dirty="0" smtClean="0">
                <a:latin typeface="Calibri Light" pitchFamily="34" charset="0"/>
              </a:rPr>
              <a:t> În ea voi vă bucuraţi mult, măcar că acum, dacă trebuie, sunteţi întristaţi pentru puţină vreme, prin felurite încercări,</a:t>
            </a:r>
            <a:r>
              <a:rPr lang="ro-RO" dirty="0" smtClean="0">
                <a:latin typeface="Calibri Light" pitchFamily="34" charset="0"/>
              </a:rPr>
              <a:t> </a:t>
            </a:r>
            <a:r>
              <a:rPr lang="vi-VN" b="1" baseline="30000" dirty="0" smtClean="0">
                <a:latin typeface="Calibri Light" pitchFamily="34" charset="0"/>
              </a:rPr>
              <a:t>7</a:t>
            </a:r>
            <a:r>
              <a:rPr lang="vi-VN" dirty="0" smtClean="0">
                <a:latin typeface="Calibri Light" pitchFamily="34" charset="0"/>
              </a:rPr>
              <a:t> pentru ca încercarea credinţei voastre, cu mult mai scumpă decât aurul care piere, şi care totuşi este încercat prin foc, să aibă ca urmare lauda, slava şi cinstea, la arătarea lui Isus Hristos,</a:t>
            </a:r>
            <a:r>
              <a:rPr lang="ro-RO" dirty="0" smtClean="0">
                <a:latin typeface="Calibri Light" pitchFamily="34" charset="0"/>
              </a:rPr>
              <a:t> </a:t>
            </a:r>
            <a:r>
              <a:rPr lang="vi-VN" b="1" baseline="30000" dirty="0" smtClean="0">
                <a:latin typeface="Calibri Light" pitchFamily="34" charset="0"/>
              </a:rPr>
              <a:t>8</a:t>
            </a:r>
            <a:r>
              <a:rPr lang="vi-VN" dirty="0" smtClean="0">
                <a:latin typeface="Calibri Light" pitchFamily="34" charset="0"/>
              </a:rPr>
              <a:t> pe care voi Îl iubiţi fără să-L fi văzut, credeţi în El fără să-L vedeţi şi vă bucuraţi cu o bucurie negrăită şi strălucită,</a:t>
            </a:r>
            <a:r>
              <a:rPr lang="ro-RO" dirty="0" smtClean="0">
                <a:latin typeface="Calibri Light" pitchFamily="34" charset="0"/>
              </a:rPr>
              <a:t> </a:t>
            </a:r>
            <a:r>
              <a:rPr lang="vi-VN" b="1" baseline="30000" dirty="0" smtClean="0">
                <a:latin typeface="Calibri Light" pitchFamily="34" charset="0"/>
              </a:rPr>
              <a:t>9</a:t>
            </a:r>
            <a:r>
              <a:rPr lang="vi-VN" dirty="0" smtClean="0">
                <a:latin typeface="Calibri Light" pitchFamily="34" charset="0"/>
              </a:rPr>
              <a:t> pentru că veţi dobândi, ca sfârşit al credinţei voastre, mântuirea sufletelor voastre.</a:t>
            </a:r>
            <a:r>
              <a:rPr lang="ro-RO" dirty="0" smtClean="0">
                <a:latin typeface="Calibri Light" pitchFamily="34" charset="0"/>
              </a:rPr>
              <a:t> </a:t>
            </a:r>
            <a:r>
              <a:rPr lang="ro-RO" baseline="30000" dirty="0" smtClean="0">
                <a:latin typeface="Calibri Light" pitchFamily="34" charset="0"/>
              </a:rPr>
              <a:t> </a:t>
            </a:r>
            <a:r>
              <a:rPr lang="vi-VN" b="1" baseline="30000" dirty="0" smtClean="0">
                <a:latin typeface="Calibri Light" pitchFamily="34" charset="0"/>
              </a:rPr>
              <a:t>10</a:t>
            </a:r>
            <a:r>
              <a:rPr lang="vi-VN" dirty="0" smtClean="0">
                <a:latin typeface="Calibri Light" pitchFamily="34" charset="0"/>
              </a:rPr>
              <a:t> Prorocii, care au prorocit despre harul care vă era păstrat vouă, au făcut din mântuirea aceasta ţinta cercetărilor şi căutării lor stăruitoare.</a:t>
            </a:r>
            <a:r>
              <a:rPr lang="ro-RO" dirty="0" smtClean="0">
                <a:latin typeface="Calibri Light" pitchFamily="34" charset="0"/>
              </a:rPr>
              <a:t> </a:t>
            </a:r>
            <a:r>
              <a:rPr lang="vi-VN" b="1" baseline="30000" dirty="0" smtClean="0">
                <a:latin typeface="Calibri Light" pitchFamily="34" charset="0"/>
              </a:rPr>
              <a:t>11</a:t>
            </a:r>
            <a:r>
              <a:rPr lang="vi-VN" dirty="0" smtClean="0">
                <a:latin typeface="Calibri Light" pitchFamily="34" charset="0"/>
              </a:rPr>
              <a:t> Ei cercetau să vadă ce vreme şi ce împrejurări avea în vedere Duhul lui Hristos, care era în ei, când vestea mai dinainte patimile lui Hristos şi slava de care aveau să fie urmate.</a:t>
            </a:r>
            <a:endParaRPr lang="en-US" dirty="0">
              <a:latin typeface="Calibri Light" pitchFamily="34" charset="0"/>
            </a:endParaRPr>
          </a:p>
          <a:p>
            <a:r>
              <a:rPr lang="en-US" b="1" dirty="0">
                <a:latin typeface="Arial" pitchFamily="34" charset="0"/>
                <a:cs typeface="Arial" pitchFamily="34" charset="0"/>
              </a:rPr>
              <a:t>1 </a:t>
            </a:r>
            <a:r>
              <a:rPr lang="ro-RO" b="1" dirty="0" smtClean="0">
                <a:latin typeface="Arial" pitchFamily="34" charset="0"/>
                <a:cs typeface="Arial" pitchFamily="34" charset="0"/>
              </a:rPr>
              <a:t>Ioan</a:t>
            </a:r>
            <a:r>
              <a:rPr lang="en-US" b="1" dirty="0" smtClean="0">
                <a:latin typeface="Arial" pitchFamily="34" charset="0"/>
                <a:cs typeface="Arial" pitchFamily="34" charset="0"/>
              </a:rPr>
              <a:t> </a:t>
            </a:r>
            <a:r>
              <a:rPr lang="en-US" b="1" dirty="0">
                <a:latin typeface="Arial" pitchFamily="34" charset="0"/>
                <a:cs typeface="Arial" pitchFamily="34" charset="0"/>
              </a:rPr>
              <a:t>3:1-2</a:t>
            </a:r>
            <a:r>
              <a:rPr lang="en-US" dirty="0">
                <a:latin typeface="Arial" pitchFamily="34" charset="0"/>
                <a:cs typeface="Arial" pitchFamily="34" charset="0"/>
              </a:rPr>
              <a:t> -</a:t>
            </a:r>
            <a:r>
              <a:rPr lang="en-US" dirty="0"/>
              <a:t> </a:t>
            </a:r>
            <a:r>
              <a:rPr lang="vi-VN" b="1" baseline="30000" dirty="0" smtClean="0">
                <a:latin typeface="Calibri Light" pitchFamily="34" charset="0"/>
              </a:rPr>
              <a:t>1</a:t>
            </a:r>
            <a:r>
              <a:rPr lang="vi-VN" dirty="0" smtClean="0">
                <a:latin typeface="Calibri Light" pitchFamily="34" charset="0"/>
              </a:rPr>
              <a:t> Vedeţi ce dragoste ne-a arătat Tatăl, să ne numim copii ai lui Dumnezeu! Şi suntem. Lumea nu ne cunoaşte, pentru că nu L-a cunoscut nici pe El.</a:t>
            </a:r>
            <a:r>
              <a:rPr lang="ro-RO" dirty="0" smtClean="0">
                <a:latin typeface="Calibri Light" pitchFamily="34" charset="0"/>
              </a:rPr>
              <a:t> </a:t>
            </a:r>
            <a:r>
              <a:rPr lang="vi-VN" b="1" baseline="30000" dirty="0" smtClean="0">
                <a:latin typeface="Calibri Light" pitchFamily="34" charset="0"/>
              </a:rPr>
              <a:t>2</a:t>
            </a:r>
            <a:r>
              <a:rPr lang="vi-VN" dirty="0" smtClean="0">
                <a:latin typeface="Calibri Light" pitchFamily="34" charset="0"/>
              </a:rPr>
              <a:t> Preaiubiţilor, acum suntem copii ai lui Dumnezeu. Şi ce vom fi nu s-a arătat încă. Dar ştim că, atunci când Se va arăta El, vom fi ca El; pentru că Îl vom vedea aşa cum este.</a:t>
            </a:r>
          </a:p>
          <a:p>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265238"/>
          </a:xfrm>
        </p:spPr>
        <p:txBody>
          <a:bodyPr>
            <a:normAutofit/>
          </a:bodyPr>
          <a:lstStyle/>
          <a:p>
            <a:r>
              <a:rPr lang="ro-RO" b="1" u="sng" dirty="0" smtClean="0"/>
              <a:t>ÎMBRĂCAȚI-VĂ CU HRISTOS</a:t>
            </a:r>
            <a:endParaRPr lang="en-US" dirty="0"/>
          </a:p>
        </p:txBody>
      </p:sp>
      <p:sp>
        <p:nvSpPr>
          <p:cNvPr id="3" name="Content Placeholder 2"/>
          <p:cNvSpPr>
            <a:spLocks noGrp="1"/>
          </p:cNvSpPr>
          <p:nvPr>
            <p:ph idx="1"/>
          </p:nvPr>
        </p:nvSpPr>
        <p:spPr>
          <a:xfrm>
            <a:off x="0" y="838200"/>
            <a:ext cx="9144000" cy="6019800"/>
          </a:xfrm>
        </p:spPr>
        <p:txBody>
          <a:bodyPr>
            <a:normAutofit fontScale="70000" lnSpcReduction="20000"/>
          </a:bodyPr>
          <a:lstStyle/>
          <a:p>
            <a:r>
              <a:rPr lang="en-US" sz="3300" b="1" dirty="0" smtClean="0">
                <a:latin typeface="Arial" pitchFamily="34" charset="0"/>
                <a:cs typeface="Arial" pitchFamily="34" charset="0"/>
              </a:rPr>
              <a:t>E</a:t>
            </a:r>
            <a:r>
              <a:rPr lang="ro-RO" sz="3300" b="1" dirty="0" smtClean="0">
                <a:latin typeface="Arial" pitchFamily="34" charset="0"/>
                <a:cs typeface="Arial" pitchFamily="34" charset="0"/>
              </a:rPr>
              <a:t>fes.</a:t>
            </a:r>
            <a:r>
              <a:rPr lang="en-US" sz="3300" b="1" dirty="0" smtClean="0">
                <a:latin typeface="Arial" pitchFamily="34" charset="0"/>
                <a:cs typeface="Arial" pitchFamily="34" charset="0"/>
              </a:rPr>
              <a:t> </a:t>
            </a:r>
            <a:r>
              <a:rPr lang="en-US" sz="3300" b="1" dirty="0">
                <a:latin typeface="Arial" pitchFamily="34" charset="0"/>
                <a:cs typeface="Arial" pitchFamily="34" charset="0"/>
              </a:rPr>
              <a:t>4:24</a:t>
            </a:r>
            <a:r>
              <a:rPr lang="en-US" sz="3300" dirty="0">
                <a:latin typeface="Arial" pitchFamily="34" charset="0"/>
                <a:cs typeface="Arial" pitchFamily="34" charset="0"/>
              </a:rPr>
              <a:t> -</a:t>
            </a:r>
            <a:r>
              <a:rPr lang="en-US" sz="3300" dirty="0"/>
              <a:t> </a:t>
            </a:r>
            <a:r>
              <a:rPr lang="vi-VN" sz="3300" dirty="0" smtClean="0">
                <a:latin typeface="Calibri Light" pitchFamily="34" charset="0"/>
              </a:rPr>
              <a:t>şi să vă îmbrăcaţi în omul cel nou, făcut după chipul lui Dumnezeu, de o neprihănire şi sfinţenie pe care o dă adevărul.</a:t>
            </a:r>
            <a:endParaRPr lang="en-US" sz="3300" dirty="0">
              <a:latin typeface="Calibri Light" pitchFamily="34" charset="0"/>
            </a:endParaRPr>
          </a:p>
          <a:p>
            <a:r>
              <a:rPr lang="en-US" sz="3300" b="1" dirty="0" smtClean="0">
                <a:latin typeface="Arial" pitchFamily="34" charset="0"/>
                <a:cs typeface="Arial" pitchFamily="34" charset="0"/>
              </a:rPr>
              <a:t>Gal</a:t>
            </a:r>
            <a:r>
              <a:rPr lang="ro-RO" sz="3300" b="1" dirty="0" smtClean="0">
                <a:latin typeface="Arial" pitchFamily="34" charset="0"/>
                <a:cs typeface="Arial" pitchFamily="34" charset="0"/>
              </a:rPr>
              <a:t>.</a:t>
            </a:r>
            <a:r>
              <a:rPr lang="en-US" sz="3300" b="1" dirty="0" smtClean="0">
                <a:latin typeface="Arial" pitchFamily="34" charset="0"/>
                <a:cs typeface="Arial" pitchFamily="34" charset="0"/>
              </a:rPr>
              <a:t> </a:t>
            </a:r>
            <a:r>
              <a:rPr lang="en-US" sz="3300" b="1" dirty="0">
                <a:latin typeface="Arial" pitchFamily="34" charset="0"/>
                <a:cs typeface="Arial" pitchFamily="34" charset="0"/>
              </a:rPr>
              <a:t>3:27</a:t>
            </a:r>
            <a:r>
              <a:rPr lang="en-US" sz="3300" dirty="0">
                <a:latin typeface="Arial" pitchFamily="34" charset="0"/>
                <a:cs typeface="Arial" pitchFamily="34" charset="0"/>
              </a:rPr>
              <a:t> -</a:t>
            </a:r>
            <a:r>
              <a:rPr lang="en-US" sz="3300" dirty="0"/>
              <a:t> </a:t>
            </a:r>
            <a:r>
              <a:rPr lang="vi-VN" sz="3300" dirty="0" smtClean="0">
                <a:latin typeface="Calibri Light" pitchFamily="34" charset="0"/>
              </a:rPr>
              <a:t>Toţi care aţi fost botezaţi pentru Hristos v-aţi îmbrăcat cu Hristos.</a:t>
            </a:r>
            <a:endParaRPr lang="en-US" sz="3300" dirty="0">
              <a:latin typeface="Calibri Light" pitchFamily="34" charset="0"/>
            </a:endParaRPr>
          </a:p>
          <a:p>
            <a:r>
              <a:rPr lang="en-US" sz="3300" b="1" dirty="0" smtClean="0">
                <a:latin typeface="Arial" pitchFamily="34" charset="0"/>
                <a:cs typeface="Arial" pitchFamily="34" charset="0"/>
              </a:rPr>
              <a:t>Col</a:t>
            </a:r>
            <a:r>
              <a:rPr lang="ro-RO" sz="3300" b="1" dirty="0" smtClean="0">
                <a:latin typeface="Arial" pitchFamily="34" charset="0"/>
                <a:cs typeface="Arial" pitchFamily="34" charset="0"/>
              </a:rPr>
              <a:t>.</a:t>
            </a:r>
            <a:r>
              <a:rPr lang="en-US" sz="3300" b="1" dirty="0" smtClean="0">
                <a:latin typeface="Arial" pitchFamily="34" charset="0"/>
                <a:cs typeface="Arial" pitchFamily="34" charset="0"/>
              </a:rPr>
              <a:t> </a:t>
            </a:r>
            <a:r>
              <a:rPr lang="en-US" sz="3300" b="1" dirty="0">
                <a:latin typeface="Arial" pitchFamily="34" charset="0"/>
                <a:cs typeface="Arial" pitchFamily="34" charset="0"/>
              </a:rPr>
              <a:t>3:10</a:t>
            </a:r>
            <a:r>
              <a:rPr lang="en-US" sz="3300" dirty="0">
                <a:latin typeface="Arial" pitchFamily="34" charset="0"/>
                <a:cs typeface="Arial" pitchFamily="34" charset="0"/>
              </a:rPr>
              <a:t> -</a:t>
            </a:r>
            <a:r>
              <a:rPr lang="en-US" sz="3300" dirty="0"/>
              <a:t> </a:t>
            </a:r>
            <a:r>
              <a:rPr lang="vi-VN" sz="3300" dirty="0" smtClean="0">
                <a:latin typeface="Calibri Light" pitchFamily="34" charset="0"/>
              </a:rPr>
              <a:t>şi v-aţi îmbrăcat cu omul cel nou, care se înnoieşte spre cunoştinţă, după chipul Celui ce l-a făcut.</a:t>
            </a:r>
            <a:endParaRPr lang="en-US" sz="3300" dirty="0" smtClean="0">
              <a:latin typeface="Calibri Light" pitchFamily="34" charset="0"/>
            </a:endParaRPr>
          </a:p>
          <a:p>
            <a:pPr>
              <a:buNone/>
            </a:pPr>
            <a:endParaRPr lang="en-US" sz="3300" dirty="0"/>
          </a:p>
          <a:p>
            <a:pPr>
              <a:buNone/>
            </a:pPr>
            <a:r>
              <a:rPr lang="ro-RO" sz="3300" b="1" u="sng" dirty="0" smtClean="0"/>
              <a:t>TRUP NOU</a:t>
            </a:r>
            <a:endParaRPr lang="en-US" sz="3300" dirty="0"/>
          </a:p>
          <a:p>
            <a:r>
              <a:rPr lang="ro-RO" sz="3300" b="1" dirty="0" smtClean="0">
                <a:latin typeface="Arial" pitchFamily="34" charset="0"/>
                <a:cs typeface="Arial" pitchFamily="34" charset="0"/>
              </a:rPr>
              <a:t>Filip.</a:t>
            </a:r>
            <a:r>
              <a:rPr lang="en-US" sz="3300" b="1" dirty="0" smtClean="0">
                <a:latin typeface="Arial" pitchFamily="34" charset="0"/>
                <a:cs typeface="Arial" pitchFamily="34" charset="0"/>
              </a:rPr>
              <a:t> </a:t>
            </a:r>
            <a:r>
              <a:rPr lang="en-US" sz="3300" b="1" dirty="0">
                <a:latin typeface="Arial" pitchFamily="34" charset="0"/>
                <a:cs typeface="Arial" pitchFamily="34" charset="0"/>
              </a:rPr>
              <a:t>3:21</a:t>
            </a:r>
            <a:r>
              <a:rPr lang="en-US" sz="3300" dirty="0">
                <a:latin typeface="Arial" pitchFamily="34" charset="0"/>
                <a:cs typeface="Arial" pitchFamily="34" charset="0"/>
              </a:rPr>
              <a:t> -</a:t>
            </a:r>
            <a:r>
              <a:rPr lang="en-US" sz="3300" dirty="0"/>
              <a:t> </a:t>
            </a:r>
            <a:r>
              <a:rPr lang="vi-VN" sz="3300" dirty="0" smtClean="0">
                <a:latin typeface="Calibri Light" pitchFamily="34" charset="0"/>
              </a:rPr>
              <a:t>El va schimba trupul stării noastre smerite şi-l va face asemenea trupului slavei Sale, prin lucrarea puterii pe care o are de a-Şi supune toate lucrurile.</a:t>
            </a:r>
            <a:endParaRPr lang="en-US" sz="3300" dirty="0" smtClean="0">
              <a:latin typeface="Calibri Light" pitchFamily="34" charset="0"/>
            </a:endParaRPr>
          </a:p>
          <a:p>
            <a:pPr algn="ctr">
              <a:buNone/>
            </a:pPr>
            <a:endParaRPr lang="ro-RO" b="1" dirty="0" smtClean="0">
              <a:solidFill>
                <a:srgbClr val="FF0000"/>
              </a:solidFill>
            </a:endParaRPr>
          </a:p>
          <a:p>
            <a:pPr algn="ctr">
              <a:buNone/>
            </a:pPr>
            <a:r>
              <a:rPr lang="ro-RO" sz="3400" b="1" dirty="0" smtClean="0">
                <a:solidFill>
                  <a:srgbClr val="FF0000"/>
                </a:solidFill>
              </a:rPr>
              <a:t>AM FOST MÂNTUIT PRIN LUCRAREA COMPLETĂ A LUI HRISTOS.</a:t>
            </a:r>
            <a:endParaRPr lang="en-US" sz="3400" b="1" dirty="0" smtClean="0">
              <a:solidFill>
                <a:srgbClr val="FF0000"/>
              </a:solidFill>
            </a:endParaRPr>
          </a:p>
          <a:p>
            <a:pPr algn="ctr">
              <a:buNone/>
            </a:pPr>
            <a:r>
              <a:rPr lang="ro-RO" sz="3400" b="1" dirty="0" smtClean="0">
                <a:solidFill>
                  <a:srgbClr val="FF0000"/>
                </a:solidFill>
              </a:rPr>
              <a:t>SUNT MÂNTUIT PRIN SCHIMBAREA SUFLETULUI MEU</a:t>
            </a:r>
          </a:p>
          <a:p>
            <a:pPr algn="ctr">
              <a:buNone/>
            </a:pPr>
            <a:r>
              <a:rPr lang="ro-RO" sz="3400" b="1" dirty="0" smtClean="0">
                <a:solidFill>
                  <a:srgbClr val="FF0000"/>
                </a:solidFill>
              </a:rPr>
              <a:t>LUCRATĂ ÎN MINE DE DUHUL SFÂNT.</a:t>
            </a:r>
            <a:endParaRPr lang="en-US" sz="3400" b="1" dirty="0" smtClean="0">
              <a:solidFill>
                <a:srgbClr val="FF0000"/>
              </a:solidFill>
            </a:endParaRPr>
          </a:p>
          <a:p>
            <a:pPr algn="ctr">
              <a:buNone/>
            </a:pPr>
            <a:r>
              <a:rPr lang="ro-RO" sz="3400" b="1" dirty="0" smtClean="0">
                <a:solidFill>
                  <a:srgbClr val="FF0000"/>
                </a:solidFill>
              </a:rPr>
              <a:t>AȘTEPT GLORIFICAREA MEA CÂND TRUPUL MEU</a:t>
            </a:r>
          </a:p>
          <a:p>
            <a:pPr algn="ctr">
              <a:buNone/>
            </a:pPr>
            <a:r>
              <a:rPr lang="ro-RO" sz="3400" b="1" dirty="0" smtClean="0">
                <a:solidFill>
                  <a:srgbClr val="FF0000"/>
                </a:solidFill>
              </a:rPr>
              <a:t>VA FI RĂSCUMPĂRAT.</a:t>
            </a:r>
            <a:endParaRPr lang="en-US" sz="3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3559</TotalTime>
  <Words>256</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SEMINARUL DESTINULUI</vt:lpstr>
      <vt:lpstr>PROMISIUNEA</vt:lpstr>
      <vt:lpstr>FĂPTURA CEA NOUĂ</vt:lpstr>
      <vt:lpstr>NĂSCUT DIN NOU</vt:lpstr>
      <vt:lpstr>SĂ FII SALVAT ÎNSEAMNĂ SĂ FII SCHIMBAT</vt:lpstr>
      <vt:lpstr>SUFLET ADOPTAT ȘI TRANSFORMAT</vt:lpstr>
      <vt:lpstr>CONFORMAT, TRANSFORMAT</vt:lpstr>
      <vt:lpstr>RĂSTIGNIT, ÎNGROPAT ȘI ÎNVIAT</vt:lpstr>
      <vt:lpstr>ÎMBRĂCAȚI-VĂ CU HRISTOS</vt:lpstr>
      <vt:lpstr>MERGÂND ÎNAINTE SPRE DESĂVÂRȘIRE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DESTINY SEMINARS</dc:title>
  <dc:creator>Val</dc:creator>
  <cp:lastModifiedBy>ONEhod</cp:lastModifiedBy>
  <cp:revision>45</cp:revision>
  <dcterms:created xsi:type="dcterms:W3CDTF">2013-01-19T18:51:13Z</dcterms:created>
  <dcterms:modified xsi:type="dcterms:W3CDTF">2014-05-30T08:16:03Z</dcterms:modified>
</cp:coreProperties>
</file>